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8288000" cy="10287000"/>
  <p:notesSz cx="6858000" cy="9144000"/>
  <p:embeddedFontLst>
    <p:embeddedFont>
      <p:font typeface="Aptos Bold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4622" autoAdjust="0"/>
  </p:normalViewPr>
  <p:slideViewPr>
    <p:cSldViewPr>
      <p:cViewPr varScale="1">
        <p:scale>
          <a:sx n="44" d="100"/>
          <a:sy n="44" d="100"/>
        </p:scale>
        <p:origin x="684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0F8FD">
                <a:alpha val="100000"/>
              </a:srgbClr>
            </a:gs>
            <a:gs pos="61000">
              <a:srgbClr val="74C4E9">
                <a:alpha val="100000"/>
              </a:srgbClr>
            </a:gs>
            <a:gs pos="100000">
              <a:srgbClr val="74C4E9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14288" y="-14288"/>
            <a:ext cx="18316575" cy="1875926"/>
            <a:chOff x="0" y="0"/>
            <a:chExt cx="24422100" cy="2501234"/>
          </a:xfrm>
        </p:grpSpPr>
        <p:sp>
          <p:nvSpPr>
            <p:cNvPr id="3" name="Freeform 3"/>
            <p:cNvSpPr/>
            <p:nvPr/>
          </p:nvSpPr>
          <p:spPr>
            <a:xfrm>
              <a:off x="19050" y="19050"/>
              <a:ext cx="24384000" cy="2463159"/>
            </a:xfrm>
            <a:custGeom>
              <a:avLst/>
              <a:gdLst/>
              <a:ahLst/>
              <a:cxnLst/>
              <a:rect l="l" t="t" r="r" b="b"/>
              <a:pathLst>
                <a:path w="24384000" h="2463159">
                  <a:moveTo>
                    <a:pt x="0" y="0"/>
                  </a:moveTo>
                  <a:lnTo>
                    <a:pt x="24384000" y="0"/>
                  </a:lnTo>
                  <a:lnTo>
                    <a:pt x="24384000" y="2463159"/>
                  </a:lnTo>
                  <a:lnTo>
                    <a:pt x="0" y="2463159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24422100" cy="2501259"/>
            </a:xfrm>
            <a:custGeom>
              <a:avLst/>
              <a:gdLst/>
              <a:ahLst/>
              <a:cxnLst/>
              <a:rect l="l" t="t" r="r" b="b"/>
              <a:pathLst>
                <a:path w="24422100" h="2501259">
                  <a:moveTo>
                    <a:pt x="19050" y="0"/>
                  </a:moveTo>
                  <a:lnTo>
                    <a:pt x="24403050" y="0"/>
                  </a:lnTo>
                  <a:cubicBezTo>
                    <a:pt x="24413590" y="0"/>
                    <a:pt x="24422100" y="8509"/>
                    <a:pt x="24422100" y="19050"/>
                  </a:cubicBezTo>
                  <a:lnTo>
                    <a:pt x="24422100" y="2482209"/>
                  </a:lnTo>
                  <a:cubicBezTo>
                    <a:pt x="24422100" y="2492750"/>
                    <a:pt x="24413590" y="2501259"/>
                    <a:pt x="24403050" y="2501259"/>
                  </a:cubicBezTo>
                  <a:lnTo>
                    <a:pt x="19050" y="2501259"/>
                  </a:lnTo>
                  <a:cubicBezTo>
                    <a:pt x="8509" y="2501259"/>
                    <a:pt x="0" y="2492750"/>
                    <a:pt x="0" y="2482209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2482209"/>
                  </a:lnTo>
                  <a:lnTo>
                    <a:pt x="19050" y="2482209"/>
                  </a:lnTo>
                  <a:lnTo>
                    <a:pt x="19050" y="2463160"/>
                  </a:lnTo>
                  <a:lnTo>
                    <a:pt x="24403050" y="2463160"/>
                  </a:lnTo>
                  <a:lnTo>
                    <a:pt x="24403050" y="2482209"/>
                  </a:lnTo>
                  <a:lnTo>
                    <a:pt x="24384000" y="2482209"/>
                  </a:lnTo>
                  <a:lnTo>
                    <a:pt x="24384000" y="19050"/>
                  </a:lnTo>
                  <a:lnTo>
                    <a:pt x="24403050" y="19050"/>
                  </a:lnTo>
                  <a:lnTo>
                    <a:pt x="2440305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0"/>
              <a:ext cx="24422100" cy="25012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20"/>
                </a:lnSpc>
              </a:pPr>
              <a:r>
                <a:rPr lang="en-US" sz="3600" b="1">
                  <a:solidFill>
                    <a:srgbClr val="2C3E5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El Taller de la Familia</a:t>
              </a:r>
            </a:p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808080"/>
                  </a:solidFill>
                  <a:latin typeface="Aptos"/>
                  <a:ea typeface="Aptos"/>
                  <a:cs typeface="Aptos"/>
                  <a:sym typeface="Aptos"/>
                </a:rPr>
                <a:t>Para construir el hogar</a:t>
              </a:r>
            </a:p>
          </p:txBody>
        </p:sp>
      </p:grpSp>
      <p:sp>
        <p:nvSpPr>
          <p:cNvPr id="6" name="Freeform 6" descr="Una torre con un reloj en lo alto de una casa  El contenido generado por IA puede ser incorrecto."/>
          <p:cNvSpPr/>
          <p:nvPr/>
        </p:nvSpPr>
        <p:spPr>
          <a:xfrm>
            <a:off x="1017641" y="338252"/>
            <a:ext cx="1825466" cy="1216971"/>
          </a:xfrm>
          <a:custGeom>
            <a:avLst/>
            <a:gdLst/>
            <a:ahLst/>
            <a:cxnLst/>
            <a:rect l="l" t="t" r="r" b="b"/>
            <a:pathLst>
              <a:path w="1825466" h="1216971">
                <a:moveTo>
                  <a:pt x="0" y="0"/>
                </a:moveTo>
                <a:lnTo>
                  <a:pt x="1825467" y="0"/>
                </a:lnTo>
                <a:lnTo>
                  <a:pt x="1825467" y="1216971"/>
                </a:lnTo>
                <a:lnTo>
                  <a:pt x="0" y="12169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7" name="Freeform 7" descr="Logotipo  Descripción generada automáticamente"/>
          <p:cNvSpPr/>
          <p:nvPr/>
        </p:nvSpPr>
        <p:spPr>
          <a:xfrm>
            <a:off x="8471840" y="8796747"/>
            <a:ext cx="1344330" cy="1350140"/>
          </a:xfrm>
          <a:custGeom>
            <a:avLst/>
            <a:gdLst/>
            <a:ahLst/>
            <a:cxnLst/>
            <a:rect l="l" t="t" r="r" b="b"/>
            <a:pathLst>
              <a:path w="1344330" h="1350140">
                <a:moveTo>
                  <a:pt x="0" y="0"/>
                </a:moveTo>
                <a:lnTo>
                  <a:pt x="1344330" y="0"/>
                </a:lnTo>
                <a:lnTo>
                  <a:pt x="1344330" y="1350140"/>
                </a:lnTo>
                <a:lnTo>
                  <a:pt x="0" y="13501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9" b="-59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8" name="Group 8"/>
          <p:cNvGrpSpPr/>
          <p:nvPr/>
        </p:nvGrpSpPr>
        <p:grpSpPr>
          <a:xfrm>
            <a:off x="8276339" y="1515037"/>
            <a:ext cx="1754134" cy="589016"/>
            <a:chOff x="0" y="0"/>
            <a:chExt cx="2338845" cy="785355"/>
          </a:xfrm>
        </p:grpSpPr>
        <p:sp>
          <p:nvSpPr>
            <p:cNvPr id="9" name="Freeform 9"/>
            <p:cNvSpPr/>
            <p:nvPr/>
          </p:nvSpPr>
          <p:spPr>
            <a:xfrm>
              <a:off x="19050" y="19050"/>
              <a:ext cx="2300859" cy="747268"/>
            </a:xfrm>
            <a:custGeom>
              <a:avLst/>
              <a:gdLst/>
              <a:ahLst/>
              <a:cxnLst/>
              <a:rect l="l" t="t" r="r" b="b"/>
              <a:pathLst>
                <a:path w="2300859" h="747268">
                  <a:moveTo>
                    <a:pt x="370205" y="0"/>
                  </a:moveTo>
                  <a:lnTo>
                    <a:pt x="1930654" y="0"/>
                  </a:lnTo>
                  <a:cubicBezTo>
                    <a:pt x="2135124" y="0"/>
                    <a:pt x="2300859" y="167259"/>
                    <a:pt x="2300859" y="373634"/>
                  </a:cubicBezTo>
                  <a:cubicBezTo>
                    <a:pt x="2300859" y="580009"/>
                    <a:pt x="2135124" y="747268"/>
                    <a:pt x="1930654" y="747268"/>
                  </a:cubicBezTo>
                  <a:lnTo>
                    <a:pt x="370205" y="747268"/>
                  </a:lnTo>
                  <a:cubicBezTo>
                    <a:pt x="165735" y="747268"/>
                    <a:pt x="0" y="580009"/>
                    <a:pt x="0" y="373634"/>
                  </a:cubicBezTo>
                  <a:cubicBezTo>
                    <a:pt x="0" y="167259"/>
                    <a:pt x="165735" y="0"/>
                    <a:pt x="370205" y="0"/>
                  </a:cubicBezTo>
                  <a:close/>
                </a:path>
              </a:pathLst>
            </a:custGeom>
            <a:solidFill>
              <a:srgbClr val="0F9ED5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2338959" cy="785368"/>
            </a:xfrm>
            <a:custGeom>
              <a:avLst/>
              <a:gdLst/>
              <a:ahLst/>
              <a:cxnLst/>
              <a:rect l="l" t="t" r="r" b="b"/>
              <a:pathLst>
                <a:path w="2338959" h="785368">
                  <a:moveTo>
                    <a:pt x="389255" y="0"/>
                  </a:moveTo>
                  <a:lnTo>
                    <a:pt x="1949704" y="0"/>
                  </a:lnTo>
                  <a:lnTo>
                    <a:pt x="1949704" y="19050"/>
                  </a:lnTo>
                  <a:lnTo>
                    <a:pt x="1949704" y="0"/>
                  </a:lnTo>
                  <a:lnTo>
                    <a:pt x="1949704" y="19050"/>
                  </a:lnTo>
                  <a:lnTo>
                    <a:pt x="1949704" y="0"/>
                  </a:lnTo>
                  <a:cubicBezTo>
                    <a:pt x="2164842" y="0"/>
                    <a:pt x="2338959" y="176022"/>
                    <a:pt x="2338959" y="392684"/>
                  </a:cubicBezTo>
                  <a:lnTo>
                    <a:pt x="2319909" y="392684"/>
                  </a:lnTo>
                  <a:lnTo>
                    <a:pt x="2338959" y="392684"/>
                  </a:lnTo>
                  <a:cubicBezTo>
                    <a:pt x="2338959" y="609346"/>
                    <a:pt x="2164842" y="785368"/>
                    <a:pt x="1949704" y="785368"/>
                  </a:cubicBezTo>
                  <a:lnTo>
                    <a:pt x="1949704" y="766318"/>
                  </a:lnTo>
                  <a:lnTo>
                    <a:pt x="1949704" y="785368"/>
                  </a:lnTo>
                  <a:lnTo>
                    <a:pt x="389255" y="785368"/>
                  </a:lnTo>
                  <a:lnTo>
                    <a:pt x="389255" y="766318"/>
                  </a:lnTo>
                  <a:lnTo>
                    <a:pt x="389255" y="785368"/>
                  </a:lnTo>
                  <a:lnTo>
                    <a:pt x="389255" y="766318"/>
                  </a:lnTo>
                  <a:lnTo>
                    <a:pt x="389255" y="785368"/>
                  </a:lnTo>
                  <a:cubicBezTo>
                    <a:pt x="174117" y="785368"/>
                    <a:pt x="0" y="609346"/>
                    <a:pt x="0" y="392684"/>
                  </a:cubicBezTo>
                  <a:cubicBezTo>
                    <a:pt x="0" y="176022"/>
                    <a:pt x="174117" y="0"/>
                    <a:pt x="389255" y="0"/>
                  </a:cubicBezTo>
                  <a:lnTo>
                    <a:pt x="389255" y="19050"/>
                  </a:lnTo>
                  <a:lnTo>
                    <a:pt x="389255" y="0"/>
                  </a:lnTo>
                  <a:moveTo>
                    <a:pt x="389255" y="38100"/>
                  </a:moveTo>
                  <a:lnTo>
                    <a:pt x="389255" y="19050"/>
                  </a:lnTo>
                  <a:lnTo>
                    <a:pt x="389255" y="38100"/>
                  </a:lnTo>
                  <a:cubicBezTo>
                    <a:pt x="195453" y="38100"/>
                    <a:pt x="38100" y="196723"/>
                    <a:pt x="38100" y="392684"/>
                  </a:cubicBezTo>
                  <a:lnTo>
                    <a:pt x="19050" y="392684"/>
                  </a:lnTo>
                  <a:lnTo>
                    <a:pt x="38100" y="392684"/>
                  </a:lnTo>
                  <a:cubicBezTo>
                    <a:pt x="38100" y="588645"/>
                    <a:pt x="195453" y="747268"/>
                    <a:pt x="389255" y="747268"/>
                  </a:cubicBezTo>
                  <a:lnTo>
                    <a:pt x="1949704" y="747268"/>
                  </a:lnTo>
                  <a:cubicBezTo>
                    <a:pt x="2143379" y="747268"/>
                    <a:pt x="2300859" y="588645"/>
                    <a:pt x="2300859" y="392684"/>
                  </a:cubicBezTo>
                  <a:cubicBezTo>
                    <a:pt x="2300859" y="196723"/>
                    <a:pt x="2143379" y="38100"/>
                    <a:pt x="1949704" y="38100"/>
                  </a:cubicBezTo>
                  <a:lnTo>
                    <a:pt x="389255" y="38100"/>
                  </a:lnTo>
                  <a:close/>
                </a:path>
              </a:pathLst>
            </a:custGeom>
            <a:solidFill>
              <a:srgbClr val="02405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0"/>
              <a:ext cx="2338845" cy="7853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Tema #</a:t>
              </a:r>
            </a:p>
          </p:txBody>
        </p:sp>
      </p:grpSp>
      <p:sp>
        <p:nvSpPr>
          <p:cNvPr id="12" name="AutoShape 12"/>
          <p:cNvSpPr/>
          <p:nvPr/>
        </p:nvSpPr>
        <p:spPr>
          <a:xfrm rot="7080">
            <a:off x="2202104" y="2797740"/>
            <a:ext cx="13906833" cy="0"/>
          </a:xfrm>
          <a:prstGeom prst="line">
            <a:avLst/>
          </a:prstGeom>
          <a:ln w="19050" cap="rnd">
            <a:solidFill>
              <a:srgbClr val="0F9ED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13" name="Freeform 13"/>
          <p:cNvSpPr/>
          <p:nvPr/>
        </p:nvSpPr>
        <p:spPr>
          <a:xfrm>
            <a:off x="15476672" y="121890"/>
            <a:ext cx="1812746" cy="1649694"/>
          </a:xfrm>
          <a:custGeom>
            <a:avLst/>
            <a:gdLst/>
            <a:ahLst/>
            <a:cxnLst/>
            <a:rect l="l" t="t" r="r" b="b"/>
            <a:pathLst>
              <a:path w="1812746" h="1649694">
                <a:moveTo>
                  <a:pt x="0" y="0"/>
                </a:moveTo>
                <a:lnTo>
                  <a:pt x="1812746" y="0"/>
                </a:lnTo>
                <a:lnTo>
                  <a:pt x="1812746" y="1649695"/>
                </a:lnTo>
                <a:lnTo>
                  <a:pt x="0" y="16496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6" name="TextBox 16"/>
          <p:cNvSpPr txBox="1"/>
          <p:nvPr/>
        </p:nvSpPr>
        <p:spPr>
          <a:xfrm>
            <a:off x="2202118" y="3356152"/>
            <a:ext cx="13695350" cy="3025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</a:pPr>
            <a:r>
              <a:rPr lang="en-US" sz="7200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Futuro </a:t>
            </a:r>
            <a:r>
              <a:rPr lang="en-US" sz="7200" b="1" dirty="0" err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Cuidador</a:t>
            </a:r>
            <a:endParaRPr lang="en-US" sz="7200" b="1" dirty="0">
              <a:solidFill>
                <a:srgbClr val="2C3E50"/>
              </a:solidFill>
              <a:latin typeface="Aptos Bold"/>
              <a:ea typeface="Aptos Bold"/>
              <a:cs typeface="Aptos Bold"/>
              <a:sym typeface="Aptos Bold"/>
            </a:endParaRPr>
          </a:p>
          <a:p>
            <a:pPr algn="ctr">
              <a:lnSpc>
                <a:spcPts val="3240"/>
              </a:lnSpc>
            </a:pPr>
            <a:endParaRPr lang="en-US" sz="7200" b="1" dirty="0">
              <a:solidFill>
                <a:srgbClr val="2C3E50"/>
              </a:solidFill>
              <a:latin typeface="Aptos Bold"/>
              <a:ea typeface="Aptos Bold"/>
              <a:cs typeface="Aptos Bold"/>
              <a:sym typeface="Aptos Bold"/>
            </a:endParaRPr>
          </a:p>
          <a:p>
            <a:pPr algn="ctr">
              <a:lnSpc>
                <a:spcPts val="3240"/>
              </a:lnSpc>
            </a:pPr>
            <a:endParaRPr lang="en-US" sz="7200" b="1" dirty="0">
              <a:solidFill>
                <a:srgbClr val="2C3E50"/>
              </a:solidFill>
              <a:latin typeface="Aptos Bold"/>
              <a:ea typeface="Aptos Bold"/>
              <a:cs typeface="Aptos Bold"/>
              <a:sym typeface="Aptos Bold"/>
            </a:endParaRPr>
          </a:p>
          <a:p>
            <a:pPr algn="ctr">
              <a:lnSpc>
                <a:spcPts val="3240"/>
              </a:lnSpc>
            </a:pPr>
            <a:r>
              <a:rPr lang="en-US" sz="7200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El </a:t>
            </a:r>
            <a:r>
              <a:rPr lang="en-US" sz="7200" b="1" dirty="0" err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verdadero</a:t>
            </a:r>
            <a:r>
              <a:rPr lang="en-US" sz="7200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 </a:t>
            </a:r>
            <a:r>
              <a:rPr lang="en-US" sz="7200" b="1" dirty="0" err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significado</a:t>
            </a:r>
            <a:r>
              <a:rPr lang="en-US" sz="7200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 </a:t>
            </a:r>
            <a:r>
              <a:rPr lang="en-US" sz="7200" b="1" dirty="0" err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en</a:t>
            </a:r>
            <a:r>
              <a:rPr lang="en-US" sz="7200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 la</a:t>
            </a:r>
          </a:p>
          <a:p>
            <a:pPr algn="ctr">
              <a:lnSpc>
                <a:spcPts val="3240"/>
              </a:lnSpc>
            </a:pPr>
            <a:endParaRPr lang="en-US" sz="7200" b="1" dirty="0">
              <a:solidFill>
                <a:srgbClr val="2C3E50"/>
              </a:solidFill>
              <a:latin typeface="Aptos Bold"/>
              <a:ea typeface="Aptos Bold"/>
              <a:cs typeface="Aptos Bold"/>
              <a:sym typeface="Aptos Bold"/>
            </a:endParaRPr>
          </a:p>
          <a:p>
            <a:pPr algn="ctr">
              <a:lnSpc>
                <a:spcPts val="3240"/>
              </a:lnSpc>
            </a:pPr>
            <a:endParaRPr lang="en-US" sz="7200" b="1" dirty="0">
              <a:solidFill>
                <a:srgbClr val="2C3E50"/>
              </a:solidFill>
              <a:latin typeface="Aptos Bold"/>
              <a:ea typeface="Aptos Bold"/>
              <a:cs typeface="Aptos Bold"/>
              <a:sym typeface="Aptos Bold"/>
            </a:endParaRPr>
          </a:p>
          <a:p>
            <a:pPr algn="ctr">
              <a:lnSpc>
                <a:spcPts val="3240"/>
              </a:lnSpc>
            </a:pPr>
            <a:r>
              <a:rPr lang="en-US" sz="7200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 </a:t>
            </a:r>
            <a:r>
              <a:rPr lang="en-US" sz="7200" b="1" dirty="0" err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salud</a:t>
            </a:r>
            <a:r>
              <a:rPr lang="en-US" sz="7200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 y la </a:t>
            </a:r>
            <a:r>
              <a:rPr lang="en-US" sz="7200" b="1" dirty="0" err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enfermedad</a:t>
            </a:r>
            <a:r>
              <a:rPr lang="en-US" sz="7200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257777" y="7124700"/>
            <a:ext cx="5584031" cy="1228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  <a:spcBef>
                <a:spcPct val="0"/>
              </a:spcBef>
            </a:pPr>
            <a:r>
              <a:rPr lang="en-US" sz="2700" dirty="0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Familia Soto Ramírez </a:t>
            </a:r>
          </a:p>
          <a:p>
            <a:pPr algn="ctr">
              <a:lnSpc>
                <a:spcPts val="3240"/>
              </a:lnSpc>
              <a:spcBef>
                <a:spcPct val="0"/>
              </a:spcBef>
            </a:pPr>
            <a:r>
              <a:rPr lang="en-US" sz="2700" dirty="0" err="1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Parroquia</a:t>
            </a:r>
            <a:r>
              <a:rPr lang="en-US" sz="2700" dirty="0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 Nuestra </a:t>
            </a:r>
            <a:r>
              <a:rPr lang="en-US" sz="2700" dirty="0" err="1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Señora</a:t>
            </a:r>
            <a:r>
              <a:rPr lang="en-US" sz="2700" dirty="0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 del Rosario </a:t>
            </a:r>
          </a:p>
          <a:p>
            <a:pPr algn="ctr">
              <a:lnSpc>
                <a:spcPts val="3240"/>
              </a:lnSpc>
              <a:spcBef>
                <a:spcPct val="0"/>
              </a:spcBef>
            </a:pPr>
            <a:r>
              <a:rPr lang="en-US" sz="2700" dirty="0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La Calera, Cundinamarca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0F8FD">
                <a:alpha val="100000"/>
              </a:srgbClr>
            </a:gs>
            <a:gs pos="61000">
              <a:srgbClr val="74C4E9">
                <a:alpha val="100000"/>
              </a:srgbClr>
            </a:gs>
            <a:gs pos="100000">
              <a:srgbClr val="74C4E9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3002561"/>
            <a:ext cx="16290827" cy="8139494"/>
            <a:chOff x="0" y="0"/>
            <a:chExt cx="21721102" cy="10852658"/>
          </a:xfrm>
        </p:grpSpPr>
        <p:sp>
          <p:nvSpPr>
            <p:cNvPr id="3" name="Freeform 3"/>
            <p:cNvSpPr/>
            <p:nvPr/>
          </p:nvSpPr>
          <p:spPr>
            <a:xfrm>
              <a:off x="25400" y="25400"/>
              <a:ext cx="21670390" cy="10801858"/>
            </a:xfrm>
            <a:custGeom>
              <a:avLst/>
              <a:gdLst/>
              <a:ahLst/>
              <a:cxnLst/>
              <a:rect l="l" t="t" r="r" b="b"/>
              <a:pathLst>
                <a:path w="21670390" h="10801858">
                  <a:moveTo>
                    <a:pt x="0" y="685927"/>
                  </a:moveTo>
                  <a:cubicBezTo>
                    <a:pt x="0" y="307086"/>
                    <a:pt x="307848" y="0"/>
                    <a:pt x="687578" y="0"/>
                  </a:cubicBezTo>
                  <a:lnTo>
                    <a:pt x="20982812" y="0"/>
                  </a:lnTo>
                  <a:cubicBezTo>
                    <a:pt x="21362543" y="0"/>
                    <a:pt x="21670390" y="307086"/>
                    <a:pt x="21670390" y="685927"/>
                  </a:cubicBezTo>
                  <a:lnTo>
                    <a:pt x="21670390" y="10115931"/>
                  </a:lnTo>
                  <a:cubicBezTo>
                    <a:pt x="21670390" y="10494773"/>
                    <a:pt x="21362543" y="10801858"/>
                    <a:pt x="20982812" y="10801858"/>
                  </a:cubicBezTo>
                  <a:lnTo>
                    <a:pt x="687578" y="10801858"/>
                  </a:lnTo>
                  <a:cubicBezTo>
                    <a:pt x="307848" y="10801858"/>
                    <a:pt x="0" y="10494772"/>
                    <a:pt x="0" y="10115931"/>
                  </a:cubicBezTo>
                  <a:close/>
                </a:path>
              </a:pathLst>
            </a:custGeom>
            <a:gradFill rotWithShape="1">
              <a:gsLst>
                <a:gs pos="78000">
                  <a:srgbClr val="F2F2F2">
                    <a:alpha val="100000"/>
                  </a:srgbClr>
                </a:gs>
                <a:gs pos="90000">
                  <a:srgbClr val="74C4E9">
                    <a:alpha val="100000"/>
                  </a:srgbClr>
                </a:gs>
                <a:gs pos="100000">
                  <a:srgbClr val="74C4E9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21721190" cy="10852658"/>
            </a:xfrm>
            <a:custGeom>
              <a:avLst/>
              <a:gdLst/>
              <a:ahLst/>
              <a:cxnLst/>
              <a:rect l="l" t="t" r="r" b="b"/>
              <a:pathLst>
                <a:path w="21721190" h="10852658">
                  <a:moveTo>
                    <a:pt x="0" y="711327"/>
                  </a:moveTo>
                  <a:cubicBezTo>
                    <a:pt x="0" y="318389"/>
                    <a:pt x="319278" y="0"/>
                    <a:pt x="712978" y="0"/>
                  </a:cubicBezTo>
                  <a:lnTo>
                    <a:pt x="21008212" y="0"/>
                  </a:lnTo>
                  <a:lnTo>
                    <a:pt x="21008212" y="25400"/>
                  </a:lnTo>
                  <a:lnTo>
                    <a:pt x="21008212" y="0"/>
                  </a:lnTo>
                  <a:cubicBezTo>
                    <a:pt x="21401912" y="0"/>
                    <a:pt x="21721190" y="318389"/>
                    <a:pt x="21721190" y="711327"/>
                  </a:cubicBezTo>
                  <a:lnTo>
                    <a:pt x="21695790" y="711327"/>
                  </a:lnTo>
                  <a:lnTo>
                    <a:pt x="21721190" y="711327"/>
                  </a:lnTo>
                  <a:lnTo>
                    <a:pt x="21721190" y="10141331"/>
                  </a:lnTo>
                  <a:lnTo>
                    <a:pt x="21695790" y="10141331"/>
                  </a:lnTo>
                  <a:lnTo>
                    <a:pt x="21721190" y="10141331"/>
                  </a:lnTo>
                  <a:cubicBezTo>
                    <a:pt x="21721190" y="10534269"/>
                    <a:pt x="21401912" y="10852658"/>
                    <a:pt x="21008212" y="10852658"/>
                  </a:cubicBezTo>
                  <a:lnTo>
                    <a:pt x="21008212" y="10827258"/>
                  </a:lnTo>
                  <a:lnTo>
                    <a:pt x="21008212" y="10852658"/>
                  </a:lnTo>
                  <a:lnTo>
                    <a:pt x="712978" y="10852658"/>
                  </a:lnTo>
                  <a:lnTo>
                    <a:pt x="712978" y="10827258"/>
                  </a:lnTo>
                  <a:lnTo>
                    <a:pt x="712978" y="10852658"/>
                  </a:lnTo>
                  <a:cubicBezTo>
                    <a:pt x="319278" y="10852658"/>
                    <a:pt x="0" y="10534269"/>
                    <a:pt x="0" y="10141331"/>
                  </a:cubicBezTo>
                  <a:lnTo>
                    <a:pt x="0" y="711327"/>
                  </a:lnTo>
                  <a:lnTo>
                    <a:pt x="25400" y="711327"/>
                  </a:lnTo>
                  <a:lnTo>
                    <a:pt x="0" y="711327"/>
                  </a:lnTo>
                  <a:moveTo>
                    <a:pt x="50800" y="711327"/>
                  </a:moveTo>
                  <a:lnTo>
                    <a:pt x="50800" y="10141331"/>
                  </a:lnTo>
                  <a:lnTo>
                    <a:pt x="25400" y="10141331"/>
                  </a:lnTo>
                  <a:lnTo>
                    <a:pt x="50800" y="10141331"/>
                  </a:lnTo>
                  <a:cubicBezTo>
                    <a:pt x="50800" y="10506075"/>
                    <a:pt x="347218" y="10801858"/>
                    <a:pt x="712978" y="10801858"/>
                  </a:cubicBezTo>
                  <a:lnTo>
                    <a:pt x="21008212" y="10801858"/>
                  </a:lnTo>
                  <a:cubicBezTo>
                    <a:pt x="21373973" y="10801858"/>
                    <a:pt x="21670390" y="10506075"/>
                    <a:pt x="21670390" y="10141331"/>
                  </a:cubicBezTo>
                  <a:lnTo>
                    <a:pt x="21670390" y="711327"/>
                  </a:lnTo>
                  <a:cubicBezTo>
                    <a:pt x="21670390" y="346583"/>
                    <a:pt x="21373973" y="50800"/>
                    <a:pt x="21008212" y="50800"/>
                  </a:cubicBezTo>
                  <a:lnTo>
                    <a:pt x="712978" y="50800"/>
                  </a:lnTo>
                  <a:lnTo>
                    <a:pt x="712978" y="25400"/>
                  </a:lnTo>
                  <a:lnTo>
                    <a:pt x="712978" y="50800"/>
                  </a:lnTo>
                  <a:cubicBezTo>
                    <a:pt x="347218" y="50800"/>
                    <a:pt x="50800" y="346583"/>
                    <a:pt x="50800" y="711327"/>
                  </a:cubicBezTo>
                  <a:close/>
                </a:path>
              </a:pathLst>
            </a:custGeom>
            <a:solidFill>
              <a:srgbClr val="A6CAEC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4288" y="-14288"/>
            <a:ext cx="18316575" cy="1875926"/>
            <a:chOff x="0" y="0"/>
            <a:chExt cx="24422100" cy="2501234"/>
          </a:xfrm>
        </p:grpSpPr>
        <p:sp>
          <p:nvSpPr>
            <p:cNvPr id="6" name="Freeform 6"/>
            <p:cNvSpPr/>
            <p:nvPr/>
          </p:nvSpPr>
          <p:spPr>
            <a:xfrm>
              <a:off x="19050" y="19050"/>
              <a:ext cx="24384000" cy="2463159"/>
            </a:xfrm>
            <a:custGeom>
              <a:avLst/>
              <a:gdLst/>
              <a:ahLst/>
              <a:cxnLst/>
              <a:rect l="l" t="t" r="r" b="b"/>
              <a:pathLst>
                <a:path w="24384000" h="2463159">
                  <a:moveTo>
                    <a:pt x="0" y="0"/>
                  </a:moveTo>
                  <a:lnTo>
                    <a:pt x="24384000" y="0"/>
                  </a:lnTo>
                  <a:lnTo>
                    <a:pt x="24384000" y="2463159"/>
                  </a:lnTo>
                  <a:lnTo>
                    <a:pt x="0" y="2463159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24422100" cy="2501259"/>
            </a:xfrm>
            <a:custGeom>
              <a:avLst/>
              <a:gdLst/>
              <a:ahLst/>
              <a:cxnLst/>
              <a:rect l="l" t="t" r="r" b="b"/>
              <a:pathLst>
                <a:path w="24422100" h="2501259">
                  <a:moveTo>
                    <a:pt x="19050" y="0"/>
                  </a:moveTo>
                  <a:lnTo>
                    <a:pt x="24403050" y="0"/>
                  </a:lnTo>
                  <a:cubicBezTo>
                    <a:pt x="24413590" y="0"/>
                    <a:pt x="24422100" y="8509"/>
                    <a:pt x="24422100" y="19050"/>
                  </a:cubicBezTo>
                  <a:lnTo>
                    <a:pt x="24422100" y="2482209"/>
                  </a:lnTo>
                  <a:cubicBezTo>
                    <a:pt x="24422100" y="2492750"/>
                    <a:pt x="24413590" y="2501259"/>
                    <a:pt x="24403050" y="2501259"/>
                  </a:cubicBezTo>
                  <a:lnTo>
                    <a:pt x="19050" y="2501259"/>
                  </a:lnTo>
                  <a:cubicBezTo>
                    <a:pt x="8509" y="2501259"/>
                    <a:pt x="0" y="2492750"/>
                    <a:pt x="0" y="2482209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2482209"/>
                  </a:lnTo>
                  <a:lnTo>
                    <a:pt x="19050" y="2482209"/>
                  </a:lnTo>
                  <a:lnTo>
                    <a:pt x="19050" y="2463160"/>
                  </a:lnTo>
                  <a:lnTo>
                    <a:pt x="24403050" y="2463160"/>
                  </a:lnTo>
                  <a:lnTo>
                    <a:pt x="24403050" y="2482209"/>
                  </a:lnTo>
                  <a:lnTo>
                    <a:pt x="24384000" y="2482209"/>
                  </a:lnTo>
                  <a:lnTo>
                    <a:pt x="24384000" y="19050"/>
                  </a:lnTo>
                  <a:lnTo>
                    <a:pt x="24403050" y="19050"/>
                  </a:lnTo>
                  <a:lnTo>
                    <a:pt x="2440305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24422100" cy="25012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20"/>
                </a:lnSpc>
              </a:pPr>
              <a:r>
                <a:rPr lang="en-US" sz="3600" b="1">
                  <a:solidFill>
                    <a:srgbClr val="2C3E5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El Taller de la Familia</a:t>
              </a:r>
            </a:p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808080"/>
                  </a:solidFill>
                  <a:latin typeface="Aptos"/>
                  <a:ea typeface="Aptos"/>
                  <a:cs typeface="Aptos"/>
                  <a:sym typeface="Aptos"/>
                </a:rPr>
                <a:t>Para construir el hogar</a:t>
              </a:r>
            </a:p>
          </p:txBody>
        </p:sp>
      </p:grpSp>
      <p:sp>
        <p:nvSpPr>
          <p:cNvPr id="9" name="Freeform 9" descr="Una torre con un reloj en lo alto de una casa  El contenido generado por IA puede ser incorrecto."/>
          <p:cNvSpPr/>
          <p:nvPr/>
        </p:nvSpPr>
        <p:spPr>
          <a:xfrm>
            <a:off x="1017641" y="338252"/>
            <a:ext cx="1825466" cy="1216971"/>
          </a:xfrm>
          <a:custGeom>
            <a:avLst/>
            <a:gdLst/>
            <a:ahLst/>
            <a:cxnLst/>
            <a:rect l="l" t="t" r="r" b="b"/>
            <a:pathLst>
              <a:path w="1825466" h="1216971">
                <a:moveTo>
                  <a:pt x="0" y="0"/>
                </a:moveTo>
                <a:lnTo>
                  <a:pt x="1825467" y="0"/>
                </a:lnTo>
                <a:lnTo>
                  <a:pt x="1825467" y="1216971"/>
                </a:lnTo>
                <a:lnTo>
                  <a:pt x="0" y="12169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10" name="Group 10"/>
          <p:cNvGrpSpPr/>
          <p:nvPr/>
        </p:nvGrpSpPr>
        <p:grpSpPr>
          <a:xfrm>
            <a:off x="8276339" y="1515037"/>
            <a:ext cx="1754134" cy="589016"/>
            <a:chOff x="0" y="0"/>
            <a:chExt cx="2338845" cy="785355"/>
          </a:xfrm>
        </p:grpSpPr>
        <p:sp>
          <p:nvSpPr>
            <p:cNvPr id="11" name="Freeform 11"/>
            <p:cNvSpPr/>
            <p:nvPr/>
          </p:nvSpPr>
          <p:spPr>
            <a:xfrm>
              <a:off x="19050" y="19050"/>
              <a:ext cx="2300859" cy="747268"/>
            </a:xfrm>
            <a:custGeom>
              <a:avLst/>
              <a:gdLst/>
              <a:ahLst/>
              <a:cxnLst/>
              <a:rect l="l" t="t" r="r" b="b"/>
              <a:pathLst>
                <a:path w="2300859" h="747268">
                  <a:moveTo>
                    <a:pt x="370205" y="0"/>
                  </a:moveTo>
                  <a:lnTo>
                    <a:pt x="1930654" y="0"/>
                  </a:lnTo>
                  <a:cubicBezTo>
                    <a:pt x="2135124" y="0"/>
                    <a:pt x="2300859" y="167259"/>
                    <a:pt x="2300859" y="373634"/>
                  </a:cubicBezTo>
                  <a:cubicBezTo>
                    <a:pt x="2300859" y="580009"/>
                    <a:pt x="2135124" y="747268"/>
                    <a:pt x="1930654" y="747268"/>
                  </a:cubicBezTo>
                  <a:lnTo>
                    <a:pt x="370205" y="747268"/>
                  </a:lnTo>
                  <a:cubicBezTo>
                    <a:pt x="165735" y="747268"/>
                    <a:pt x="0" y="580009"/>
                    <a:pt x="0" y="373634"/>
                  </a:cubicBezTo>
                  <a:cubicBezTo>
                    <a:pt x="0" y="167259"/>
                    <a:pt x="165735" y="0"/>
                    <a:pt x="370205" y="0"/>
                  </a:cubicBezTo>
                  <a:close/>
                </a:path>
              </a:pathLst>
            </a:custGeom>
            <a:solidFill>
              <a:srgbClr val="0F9ED5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0" y="0"/>
              <a:ext cx="2338959" cy="785368"/>
            </a:xfrm>
            <a:custGeom>
              <a:avLst/>
              <a:gdLst/>
              <a:ahLst/>
              <a:cxnLst/>
              <a:rect l="l" t="t" r="r" b="b"/>
              <a:pathLst>
                <a:path w="2338959" h="785368">
                  <a:moveTo>
                    <a:pt x="389255" y="0"/>
                  </a:moveTo>
                  <a:lnTo>
                    <a:pt x="1949704" y="0"/>
                  </a:lnTo>
                  <a:lnTo>
                    <a:pt x="1949704" y="19050"/>
                  </a:lnTo>
                  <a:lnTo>
                    <a:pt x="1949704" y="0"/>
                  </a:lnTo>
                  <a:lnTo>
                    <a:pt x="1949704" y="19050"/>
                  </a:lnTo>
                  <a:lnTo>
                    <a:pt x="1949704" y="0"/>
                  </a:lnTo>
                  <a:cubicBezTo>
                    <a:pt x="2164842" y="0"/>
                    <a:pt x="2338959" y="176022"/>
                    <a:pt x="2338959" y="392684"/>
                  </a:cubicBezTo>
                  <a:lnTo>
                    <a:pt x="2319909" y="392684"/>
                  </a:lnTo>
                  <a:lnTo>
                    <a:pt x="2338959" y="392684"/>
                  </a:lnTo>
                  <a:cubicBezTo>
                    <a:pt x="2338959" y="609346"/>
                    <a:pt x="2164842" y="785368"/>
                    <a:pt x="1949704" y="785368"/>
                  </a:cubicBezTo>
                  <a:lnTo>
                    <a:pt x="1949704" y="766318"/>
                  </a:lnTo>
                  <a:lnTo>
                    <a:pt x="1949704" y="785368"/>
                  </a:lnTo>
                  <a:lnTo>
                    <a:pt x="389255" y="785368"/>
                  </a:lnTo>
                  <a:lnTo>
                    <a:pt x="389255" y="766318"/>
                  </a:lnTo>
                  <a:lnTo>
                    <a:pt x="389255" y="785368"/>
                  </a:lnTo>
                  <a:lnTo>
                    <a:pt x="389255" y="766318"/>
                  </a:lnTo>
                  <a:lnTo>
                    <a:pt x="389255" y="785368"/>
                  </a:lnTo>
                  <a:cubicBezTo>
                    <a:pt x="174117" y="785368"/>
                    <a:pt x="0" y="609346"/>
                    <a:pt x="0" y="392684"/>
                  </a:cubicBezTo>
                  <a:cubicBezTo>
                    <a:pt x="0" y="176022"/>
                    <a:pt x="174117" y="0"/>
                    <a:pt x="389255" y="0"/>
                  </a:cubicBezTo>
                  <a:lnTo>
                    <a:pt x="389255" y="19050"/>
                  </a:lnTo>
                  <a:lnTo>
                    <a:pt x="389255" y="0"/>
                  </a:lnTo>
                  <a:moveTo>
                    <a:pt x="389255" y="38100"/>
                  </a:moveTo>
                  <a:lnTo>
                    <a:pt x="389255" y="19050"/>
                  </a:lnTo>
                  <a:lnTo>
                    <a:pt x="389255" y="38100"/>
                  </a:lnTo>
                  <a:cubicBezTo>
                    <a:pt x="195453" y="38100"/>
                    <a:pt x="38100" y="196723"/>
                    <a:pt x="38100" y="392684"/>
                  </a:cubicBezTo>
                  <a:lnTo>
                    <a:pt x="19050" y="392684"/>
                  </a:lnTo>
                  <a:lnTo>
                    <a:pt x="38100" y="392684"/>
                  </a:lnTo>
                  <a:cubicBezTo>
                    <a:pt x="38100" y="588645"/>
                    <a:pt x="195453" y="747268"/>
                    <a:pt x="389255" y="747268"/>
                  </a:cubicBezTo>
                  <a:lnTo>
                    <a:pt x="1949704" y="747268"/>
                  </a:lnTo>
                  <a:cubicBezTo>
                    <a:pt x="2143379" y="747268"/>
                    <a:pt x="2300859" y="588645"/>
                    <a:pt x="2300859" y="392684"/>
                  </a:cubicBezTo>
                  <a:cubicBezTo>
                    <a:pt x="2300859" y="196723"/>
                    <a:pt x="2143379" y="38100"/>
                    <a:pt x="1949704" y="38100"/>
                  </a:cubicBezTo>
                  <a:lnTo>
                    <a:pt x="389255" y="38100"/>
                  </a:lnTo>
                  <a:close/>
                </a:path>
              </a:pathLst>
            </a:custGeom>
            <a:solidFill>
              <a:srgbClr val="02405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0"/>
              <a:ext cx="2338845" cy="7853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Tema #</a:t>
              </a:r>
            </a:p>
          </p:txBody>
        </p:sp>
      </p:grpSp>
      <p:sp>
        <p:nvSpPr>
          <p:cNvPr id="14" name="AutoShape 14"/>
          <p:cNvSpPr/>
          <p:nvPr/>
        </p:nvSpPr>
        <p:spPr>
          <a:xfrm rot="7080">
            <a:off x="2202104" y="2797740"/>
            <a:ext cx="13906833" cy="0"/>
          </a:xfrm>
          <a:prstGeom prst="line">
            <a:avLst/>
          </a:prstGeom>
          <a:ln w="19050" cap="rnd">
            <a:solidFill>
              <a:srgbClr val="0F9ED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15" name="Freeform 15"/>
          <p:cNvSpPr/>
          <p:nvPr/>
        </p:nvSpPr>
        <p:spPr>
          <a:xfrm>
            <a:off x="15476672" y="121890"/>
            <a:ext cx="1812746" cy="1649694"/>
          </a:xfrm>
          <a:custGeom>
            <a:avLst/>
            <a:gdLst/>
            <a:ahLst/>
            <a:cxnLst/>
            <a:rect l="l" t="t" r="r" b="b"/>
            <a:pathLst>
              <a:path w="1812746" h="1649694">
                <a:moveTo>
                  <a:pt x="0" y="0"/>
                </a:moveTo>
                <a:lnTo>
                  <a:pt x="1812746" y="0"/>
                </a:lnTo>
                <a:lnTo>
                  <a:pt x="1812746" y="1649695"/>
                </a:lnTo>
                <a:lnTo>
                  <a:pt x="0" y="16496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6" name="Freeform 16" descr="Logotipo  Descripción generada automáticamente"/>
          <p:cNvSpPr/>
          <p:nvPr/>
        </p:nvSpPr>
        <p:spPr>
          <a:xfrm>
            <a:off x="8471840" y="8796747"/>
            <a:ext cx="1344330" cy="1350140"/>
          </a:xfrm>
          <a:custGeom>
            <a:avLst/>
            <a:gdLst/>
            <a:ahLst/>
            <a:cxnLst/>
            <a:rect l="l" t="t" r="r" b="b"/>
            <a:pathLst>
              <a:path w="1344330" h="1350140">
                <a:moveTo>
                  <a:pt x="0" y="0"/>
                </a:moveTo>
                <a:lnTo>
                  <a:pt x="1344330" y="0"/>
                </a:lnTo>
                <a:lnTo>
                  <a:pt x="1344330" y="1350140"/>
                </a:lnTo>
                <a:lnTo>
                  <a:pt x="0" y="13501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9" b="-59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7" name="Freeform 17"/>
          <p:cNvSpPr/>
          <p:nvPr/>
        </p:nvSpPr>
        <p:spPr>
          <a:xfrm>
            <a:off x="13390736" y="3841912"/>
            <a:ext cx="3399707" cy="5260669"/>
          </a:xfrm>
          <a:custGeom>
            <a:avLst/>
            <a:gdLst/>
            <a:ahLst/>
            <a:cxnLst/>
            <a:rect l="l" t="t" r="r" b="b"/>
            <a:pathLst>
              <a:path w="3399707" h="5260669">
                <a:moveTo>
                  <a:pt x="0" y="0"/>
                </a:moveTo>
                <a:lnTo>
                  <a:pt x="3399707" y="0"/>
                </a:lnTo>
                <a:lnTo>
                  <a:pt x="3399707" y="5260669"/>
                </a:lnTo>
                <a:lnTo>
                  <a:pt x="0" y="526066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8" name="TextBox 18"/>
          <p:cNvSpPr txBox="1"/>
          <p:nvPr/>
        </p:nvSpPr>
        <p:spPr>
          <a:xfrm>
            <a:off x="3466607" y="2188627"/>
            <a:ext cx="12194166" cy="729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4"/>
              </a:lnSpc>
            </a:pPr>
            <a:r>
              <a:rPr lang="en-US" sz="2404" b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EN LA SALUD Y LA ENFERMEDAD:  “ EL FUTURO CUIDADOR EN EL MATRIMONIO”</a:t>
            </a:r>
          </a:p>
          <a:p>
            <a:pPr algn="ctr">
              <a:lnSpc>
                <a:spcPts val="2884"/>
              </a:lnSpc>
            </a:pPr>
            <a:endParaRPr lang="en-US" sz="2404" b="1">
              <a:solidFill>
                <a:srgbClr val="2C3E50"/>
              </a:solidFill>
              <a:latin typeface="Aptos Bold"/>
              <a:ea typeface="Aptos Bold"/>
              <a:cs typeface="Aptos Bold"/>
              <a:sym typeface="Aptos Bold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291457" y="3137062"/>
            <a:ext cx="15091589" cy="866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4"/>
              </a:lnSpc>
              <a:spcBef>
                <a:spcPct val="0"/>
              </a:spcBef>
            </a:pPr>
            <a:r>
              <a:rPr lang="en-US" sz="2904" b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3. El cuidado como acto de amor… y de desgaste </a:t>
            </a:r>
          </a:p>
          <a:p>
            <a:pPr algn="ctr">
              <a:lnSpc>
                <a:spcPts val="3484"/>
              </a:lnSpc>
              <a:spcBef>
                <a:spcPct val="0"/>
              </a:spcBef>
            </a:pPr>
            <a:r>
              <a:rPr lang="en-US" sz="2904" b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Fortaleza y vulnerabilidad en la misma balanza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91457" y="4299112"/>
            <a:ext cx="12099279" cy="4497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224"/>
              </a:lnSpc>
              <a:spcBef>
                <a:spcPct val="0"/>
              </a:spcBef>
            </a:pPr>
            <a:r>
              <a:rPr lang="en-US" sz="2687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•El cuidado refuerza el compromiso y el sentido de propósito.</a:t>
            </a:r>
          </a:p>
          <a:p>
            <a:pPr algn="just">
              <a:lnSpc>
                <a:spcPts val="3224"/>
              </a:lnSpc>
              <a:spcBef>
                <a:spcPct val="0"/>
              </a:spcBef>
            </a:pPr>
            <a:r>
              <a:rPr lang="en-US" sz="2687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•Permite descubrir capacidades y paciencia que no se sabía que se tenían.</a:t>
            </a:r>
          </a:p>
          <a:p>
            <a:pPr algn="just">
              <a:lnSpc>
                <a:spcPts val="3224"/>
              </a:lnSpc>
              <a:spcBef>
                <a:spcPct val="0"/>
              </a:spcBef>
            </a:pPr>
            <a:r>
              <a:rPr lang="en-US" sz="2687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•Genera gratitud y conexión profunda en algunos casos.</a:t>
            </a:r>
          </a:p>
          <a:p>
            <a:pPr algn="just">
              <a:lnSpc>
                <a:spcPts val="3224"/>
              </a:lnSpc>
              <a:spcBef>
                <a:spcPct val="0"/>
              </a:spcBef>
            </a:pPr>
            <a:r>
              <a:rPr lang="en-US" sz="2687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•Pero también produce agotamiento físico por las demandas continuas.</a:t>
            </a:r>
          </a:p>
          <a:p>
            <a:pPr algn="just">
              <a:lnSpc>
                <a:spcPts val="3224"/>
              </a:lnSpc>
              <a:spcBef>
                <a:spcPct val="0"/>
              </a:spcBef>
            </a:pPr>
            <a:r>
              <a:rPr lang="en-US" sz="2687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•Sobrecarga física, mental y económica </a:t>
            </a:r>
          </a:p>
          <a:p>
            <a:pPr algn="just">
              <a:lnSpc>
                <a:spcPts val="3224"/>
              </a:lnSpc>
              <a:spcBef>
                <a:spcPct val="0"/>
              </a:spcBef>
            </a:pPr>
            <a:r>
              <a:rPr lang="en-US" sz="2687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•Aumenta el riesgo de estrés crónico y depresión en el cuidador </a:t>
            </a:r>
          </a:p>
          <a:p>
            <a:pPr algn="just">
              <a:lnSpc>
                <a:spcPts val="3224"/>
              </a:lnSpc>
              <a:spcBef>
                <a:spcPct val="0"/>
              </a:spcBef>
            </a:pPr>
            <a:r>
              <a:rPr lang="en-US" sz="2687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(síndrome del cuidador)</a:t>
            </a:r>
          </a:p>
          <a:p>
            <a:pPr algn="just">
              <a:lnSpc>
                <a:spcPts val="3224"/>
              </a:lnSpc>
              <a:spcBef>
                <a:spcPct val="0"/>
              </a:spcBef>
            </a:pPr>
            <a:r>
              <a:rPr lang="en-US" sz="2687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•Puede generar resentimiento si no hay reconocimiento o apoyo.</a:t>
            </a:r>
          </a:p>
          <a:p>
            <a:pPr algn="just">
              <a:lnSpc>
                <a:spcPts val="3224"/>
              </a:lnSpc>
              <a:spcBef>
                <a:spcPct val="0"/>
              </a:spcBef>
            </a:pPr>
            <a:r>
              <a:rPr lang="en-US" sz="2687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•El cuidador a veces pierde su identidad personal y queda definido solo por su rol.</a:t>
            </a:r>
          </a:p>
          <a:p>
            <a:pPr algn="just">
              <a:lnSpc>
                <a:spcPts val="3224"/>
              </a:lnSpc>
              <a:spcBef>
                <a:spcPct val="0"/>
              </a:spcBef>
            </a:pPr>
            <a:r>
              <a:rPr lang="en-US" sz="2687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•El equilibrio entre cuidar y cuidarse es difícil de lograr.</a:t>
            </a:r>
          </a:p>
          <a:p>
            <a:pPr algn="just">
              <a:lnSpc>
                <a:spcPts val="3224"/>
              </a:lnSpc>
              <a:spcBef>
                <a:spcPct val="0"/>
              </a:spcBef>
            </a:pPr>
            <a:endParaRPr lang="en-US" sz="2687">
              <a:solidFill>
                <a:srgbClr val="2C3E50"/>
              </a:solidFill>
              <a:latin typeface="Aptos"/>
              <a:ea typeface="Aptos"/>
              <a:cs typeface="Aptos"/>
              <a:sym typeface="Apto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0F8FD">
                <a:alpha val="100000"/>
              </a:srgbClr>
            </a:gs>
            <a:gs pos="61000">
              <a:srgbClr val="74C4E9">
                <a:alpha val="100000"/>
              </a:srgbClr>
            </a:gs>
            <a:gs pos="100000">
              <a:srgbClr val="74C4E9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3002561"/>
            <a:ext cx="16290827" cy="8139494"/>
            <a:chOff x="0" y="0"/>
            <a:chExt cx="21721102" cy="10852658"/>
          </a:xfrm>
        </p:grpSpPr>
        <p:sp>
          <p:nvSpPr>
            <p:cNvPr id="3" name="Freeform 3"/>
            <p:cNvSpPr/>
            <p:nvPr/>
          </p:nvSpPr>
          <p:spPr>
            <a:xfrm>
              <a:off x="25400" y="25400"/>
              <a:ext cx="21670390" cy="10801858"/>
            </a:xfrm>
            <a:custGeom>
              <a:avLst/>
              <a:gdLst/>
              <a:ahLst/>
              <a:cxnLst/>
              <a:rect l="l" t="t" r="r" b="b"/>
              <a:pathLst>
                <a:path w="21670390" h="10801858">
                  <a:moveTo>
                    <a:pt x="0" y="685927"/>
                  </a:moveTo>
                  <a:cubicBezTo>
                    <a:pt x="0" y="307086"/>
                    <a:pt x="307848" y="0"/>
                    <a:pt x="687578" y="0"/>
                  </a:cubicBezTo>
                  <a:lnTo>
                    <a:pt x="20982812" y="0"/>
                  </a:lnTo>
                  <a:cubicBezTo>
                    <a:pt x="21362543" y="0"/>
                    <a:pt x="21670390" y="307086"/>
                    <a:pt x="21670390" y="685927"/>
                  </a:cubicBezTo>
                  <a:lnTo>
                    <a:pt x="21670390" y="10115931"/>
                  </a:lnTo>
                  <a:cubicBezTo>
                    <a:pt x="21670390" y="10494773"/>
                    <a:pt x="21362543" y="10801858"/>
                    <a:pt x="20982812" y="10801858"/>
                  </a:cubicBezTo>
                  <a:lnTo>
                    <a:pt x="687578" y="10801858"/>
                  </a:lnTo>
                  <a:cubicBezTo>
                    <a:pt x="307848" y="10801858"/>
                    <a:pt x="0" y="10494772"/>
                    <a:pt x="0" y="10115931"/>
                  </a:cubicBezTo>
                  <a:close/>
                </a:path>
              </a:pathLst>
            </a:custGeom>
            <a:gradFill rotWithShape="1">
              <a:gsLst>
                <a:gs pos="78000">
                  <a:srgbClr val="F2F2F2">
                    <a:alpha val="100000"/>
                  </a:srgbClr>
                </a:gs>
                <a:gs pos="90000">
                  <a:srgbClr val="74C4E9">
                    <a:alpha val="100000"/>
                  </a:srgbClr>
                </a:gs>
                <a:gs pos="100000">
                  <a:srgbClr val="74C4E9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21721190" cy="10852658"/>
            </a:xfrm>
            <a:custGeom>
              <a:avLst/>
              <a:gdLst/>
              <a:ahLst/>
              <a:cxnLst/>
              <a:rect l="l" t="t" r="r" b="b"/>
              <a:pathLst>
                <a:path w="21721190" h="10852658">
                  <a:moveTo>
                    <a:pt x="0" y="711327"/>
                  </a:moveTo>
                  <a:cubicBezTo>
                    <a:pt x="0" y="318389"/>
                    <a:pt x="319278" y="0"/>
                    <a:pt x="712978" y="0"/>
                  </a:cubicBezTo>
                  <a:lnTo>
                    <a:pt x="21008212" y="0"/>
                  </a:lnTo>
                  <a:lnTo>
                    <a:pt x="21008212" y="25400"/>
                  </a:lnTo>
                  <a:lnTo>
                    <a:pt x="21008212" y="0"/>
                  </a:lnTo>
                  <a:cubicBezTo>
                    <a:pt x="21401912" y="0"/>
                    <a:pt x="21721190" y="318389"/>
                    <a:pt x="21721190" y="711327"/>
                  </a:cubicBezTo>
                  <a:lnTo>
                    <a:pt x="21695790" y="711327"/>
                  </a:lnTo>
                  <a:lnTo>
                    <a:pt x="21721190" y="711327"/>
                  </a:lnTo>
                  <a:lnTo>
                    <a:pt x="21721190" y="10141331"/>
                  </a:lnTo>
                  <a:lnTo>
                    <a:pt x="21695790" y="10141331"/>
                  </a:lnTo>
                  <a:lnTo>
                    <a:pt x="21721190" y="10141331"/>
                  </a:lnTo>
                  <a:cubicBezTo>
                    <a:pt x="21721190" y="10534269"/>
                    <a:pt x="21401912" y="10852658"/>
                    <a:pt x="21008212" y="10852658"/>
                  </a:cubicBezTo>
                  <a:lnTo>
                    <a:pt x="21008212" y="10827258"/>
                  </a:lnTo>
                  <a:lnTo>
                    <a:pt x="21008212" y="10852658"/>
                  </a:lnTo>
                  <a:lnTo>
                    <a:pt x="712978" y="10852658"/>
                  </a:lnTo>
                  <a:lnTo>
                    <a:pt x="712978" y="10827258"/>
                  </a:lnTo>
                  <a:lnTo>
                    <a:pt x="712978" y="10852658"/>
                  </a:lnTo>
                  <a:cubicBezTo>
                    <a:pt x="319278" y="10852658"/>
                    <a:pt x="0" y="10534269"/>
                    <a:pt x="0" y="10141331"/>
                  </a:cubicBezTo>
                  <a:lnTo>
                    <a:pt x="0" y="711327"/>
                  </a:lnTo>
                  <a:lnTo>
                    <a:pt x="25400" y="711327"/>
                  </a:lnTo>
                  <a:lnTo>
                    <a:pt x="0" y="711327"/>
                  </a:lnTo>
                  <a:moveTo>
                    <a:pt x="50800" y="711327"/>
                  </a:moveTo>
                  <a:lnTo>
                    <a:pt x="50800" y="10141331"/>
                  </a:lnTo>
                  <a:lnTo>
                    <a:pt x="25400" y="10141331"/>
                  </a:lnTo>
                  <a:lnTo>
                    <a:pt x="50800" y="10141331"/>
                  </a:lnTo>
                  <a:cubicBezTo>
                    <a:pt x="50800" y="10506075"/>
                    <a:pt x="347218" y="10801858"/>
                    <a:pt x="712978" y="10801858"/>
                  </a:cubicBezTo>
                  <a:lnTo>
                    <a:pt x="21008212" y="10801858"/>
                  </a:lnTo>
                  <a:cubicBezTo>
                    <a:pt x="21373973" y="10801858"/>
                    <a:pt x="21670390" y="10506075"/>
                    <a:pt x="21670390" y="10141331"/>
                  </a:cubicBezTo>
                  <a:lnTo>
                    <a:pt x="21670390" y="711327"/>
                  </a:lnTo>
                  <a:cubicBezTo>
                    <a:pt x="21670390" y="346583"/>
                    <a:pt x="21373973" y="50800"/>
                    <a:pt x="21008212" y="50800"/>
                  </a:cubicBezTo>
                  <a:lnTo>
                    <a:pt x="712978" y="50800"/>
                  </a:lnTo>
                  <a:lnTo>
                    <a:pt x="712978" y="25400"/>
                  </a:lnTo>
                  <a:lnTo>
                    <a:pt x="712978" y="50800"/>
                  </a:lnTo>
                  <a:cubicBezTo>
                    <a:pt x="347218" y="50800"/>
                    <a:pt x="50800" y="346583"/>
                    <a:pt x="50800" y="711327"/>
                  </a:cubicBezTo>
                  <a:close/>
                </a:path>
              </a:pathLst>
            </a:custGeom>
            <a:solidFill>
              <a:srgbClr val="A6CAEC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4288" y="-14288"/>
            <a:ext cx="18316575" cy="1875926"/>
            <a:chOff x="0" y="0"/>
            <a:chExt cx="24422100" cy="2501234"/>
          </a:xfrm>
        </p:grpSpPr>
        <p:sp>
          <p:nvSpPr>
            <p:cNvPr id="6" name="Freeform 6"/>
            <p:cNvSpPr/>
            <p:nvPr/>
          </p:nvSpPr>
          <p:spPr>
            <a:xfrm>
              <a:off x="19050" y="19050"/>
              <a:ext cx="24384000" cy="2463159"/>
            </a:xfrm>
            <a:custGeom>
              <a:avLst/>
              <a:gdLst/>
              <a:ahLst/>
              <a:cxnLst/>
              <a:rect l="l" t="t" r="r" b="b"/>
              <a:pathLst>
                <a:path w="24384000" h="2463159">
                  <a:moveTo>
                    <a:pt x="0" y="0"/>
                  </a:moveTo>
                  <a:lnTo>
                    <a:pt x="24384000" y="0"/>
                  </a:lnTo>
                  <a:lnTo>
                    <a:pt x="24384000" y="2463159"/>
                  </a:lnTo>
                  <a:lnTo>
                    <a:pt x="0" y="2463159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24422100" cy="2501259"/>
            </a:xfrm>
            <a:custGeom>
              <a:avLst/>
              <a:gdLst/>
              <a:ahLst/>
              <a:cxnLst/>
              <a:rect l="l" t="t" r="r" b="b"/>
              <a:pathLst>
                <a:path w="24422100" h="2501259">
                  <a:moveTo>
                    <a:pt x="19050" y="0"/>
                  </a:moveTo>
                  <a:lnTo>
                    <a:pt x="24403050" y="0"/>
                  </a:lnTo>
                  <a:cubicBezTo>
                    <a:pt x="24413590" y="0"/>
                    <a:pt x="24422100" y="8509"/>
                    <a:pt x="24422100" y="19050"/>
                  </a:cubicBezTo>
                  <a:lnTo>
                    <a:pt x="24422100" y="2482209"/>
                  </a:lnTo>
                  <a:cubicBezTo>
                    <a:pt x="24422100" y="2492750"/>
                    <a:pt x="24413590" y="2501259"/>
                    <a:pt x="24403050" y="2501259"/>
                  </a:cubicBezTo>
                  <a:lnTo>
                    <a:pt x="19050" y="2501259"/>
                  </a:lnTo>
                  <a:cubicBezTo>
                    <a:pt x="8509" y="2501259"/>
                    <a:pt x="0" y="2492750"/>
                    <a:pt x="0" y="2482209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2482209"/>
                  </a:lnTo>
                  <a:lnTo>
                    <a:pt x="19050" y="2482209"/>
                  </a:lnTo>
                  <a:lnTo>
                    <a:pt x="19050" y="2463160"/>
                  </a:lnTo>
                  <a:lnTo>
                    <a:pt x="24403050" y="2463160"/>
                  </a:lnTo>
                  <a:lnTo>
                    <a:pt x="24403050" y="2482209"/>
                  </a:lnTo>
                  <a:lnTo>
                    <a:pt x="24384000" y="2482209"/>
                  </a:lnTo>
                  <a:lnTo>
                    <a:pt x="24384000" y="19050"/>
                  </a:lnTo>
                  <a:lnTo>
                    <a:pt x="24403050" y="19050"/>
                  </a:lnTo>
                  <a:lnTo>
                    <a:pt x="2440305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24422100" cy="25012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20"/>
                </a:lnSpc>
              </a:pPr>
              <a:r>
                <a:rPr lang="en-US" sz="3600" b="1">
                  <a:solidFill>
                    <a:srgbClr val="2C3E5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El Taller de la Familia</a:t>
              </a:r>
            </a:p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808080"/>
                  </a:solidFill>
                  <a:latin typeface="Aptos"/>
                  <a:ea typeface="Aptos"/>
                  <a:cs typeface="Aptos"/>
                  <a:sym typeface="Aptos"/>
                </a:rPr>
                <a:t>Para construir el hogar</a:t>
              </a:r>
            </a:p>
          </p:txBody>
        </p:sp>
      </p:grpSp>
      <p:sp>
        <p:nvSpPr>
          <p:cNvPr id="9" name="Freeform 9" descr="Una torre con un reloj en lo alto de una casa  El contenido generado por IA puede ser incorrecto."/>
          <p:cNvSpPr/>
          <p:nvPr/>
        </p:nvSpPr>
        <p:spPr>
          <a:xfrm>
            <a:off x="1017641" y="338252"/>
            <a:ext cx="1825466" cy="1216971"/>
          </a:xfrm>
          <a:custGeom>
            <a:avLst/>
            <a:gdLst/>
            <a:ahLst/>
            <a:cxnLst/>
            <a:rect l="l" t="t" r="r" b="b"/>
            <a:pathLst>
              <a:path w="1825466" h="1216971">
                <a:moveTo>
                  <a:pt x="0" y="0"/>
                </a:moveTo>
                <a:lnTo>
                  <a:pt x="1825467" y="0"/>
                </a:lnTo>
                <a:lnTo>
                  <a:pt x="1825467" y="1216971"/>
                </a:lnTo>
                <a:lnTo>
                  <a:pt x="0" y="12169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10" name="Group 10"/>
          <p:cNvGrpSpPr/>
          <p:nvPr/>
        </p:nvGrpSpPr>
        <p:grpSpPr>
          <a:xfrm>
            <a:off x="8276339" y="1515037"/>
            <a:ext cx="1754134" cy="589016"/>
            <a:chOff x="0" y="0"/>
            <a:chExt cx="2338845" cy="785355"/>
          </a:xfrm>
        </p:grpSpPr>
        <p:sp>
          <p:nvSpPr>
            <p:cNvPr id="11" name="Freeform 11"/>
            <p:cNvSpPr/>
            <p:nvPr/>
          </p:nvSpPr>
          <p:spPr>
            <a:xfrm>
              <a:off x="19050" y="19050"/>
              <a:ext cx="2300859" cy="747268"/>
            </a:xfrm>
            <a:custGeom>
              <a:avLst/>
              <a:gdLst/>
              <a:ahLst/>
              <a:cxnLst/>
              <a:rect l="l" t="t" r="r" b="b"/>
              <a:pathLst>
                <a:path w="2300859" h="747268">
                  <a:moveTo>
                    <a:pt x="370205" y="0"/>
                  </a:moveTo>
                  <a:lnTo>
                    <a:pt x="1930654" y="0"/>
                  </a:lnTo>
                  <a:cubicBezTo>
                    <a:pt x="2135124" y="0"/>
                    <a:pt x="2300859" y="167259"/>
                    <a:pt x="2300859" y="373634"/>
                  </a:cubicBezTo>
                  <a:cubicBezTo>
                    <a:pt x="2300859" y="580009"/>
                    <a:pt x="2135124" y="747268"/>
                    <a:pt x="1930654" y="747268"/>
                  </a:cubicBezTo>
                  <a:lnTo>
                    <a:pt x="370205" y="747268"/>
                  </a:lnTo>
                  <a:cubicBezTo>
                    <a:pt x="165735" y="747268"/>
                    <a:pt x="0" y="580009"/>
                    <a:pt x="0" y="373634"/>
                  </a:cubicBezTo>
                  <a:cubicBezTo>
                    <a:pt x="0" y="167259"/>
                    <a:pt x="165735" y="0"/>
                    <a:pt x="370205" y="0"/>
                  </a:cubicBezTo>
                  <a:close/>
                </a:path>
              </a:pathLst>
            </a:custGeom>
            <a:solidFill>
              <a:srgbClr val="0F9ED5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0" y="0"/>
              <a:ext cx="2338959" cy="785368"/>
            </a:xfrm>
            <a:custGeom>
              <a:avLst/>
              <a:gdLst/>
              <a:ahLst/>
              <a:cxnLst/>
              <a:rect l="l" t="t" r="r" b="b"/>
              <a:pathLst>
                <a:path w="2338959" h="785368">
                  <a:moveTo>
                    <a:pt x="389255" y="0"/>
                  </a:moveTo>
                  <a:lnTo>
                    <a:pt x="1949704" y="0"/>
                  </a:lnTo>
                  <a:lnTo>
                    <a:pt x="1949704" y="19050"/>
                  </a:lnTo>
                  <a:lnTo>
                    <a:pt x="1949704" y="0"/>
                  </a:lnTo>
                  <a:lnTo>
                    <a:pt x="1949704" y="19050"/>
                  </a:lnTo>
                  <a:lnTo>
                    <a:pt x="1949704" y="0"/>
                  </a:lnTo>
                  <a:cubicBezTo>
                    <a:pt x="2164842" y="0"/>
                    <a:pt x="2338959" y="176022"/>
                    <a:pt x="2338959" y="392684"/>
                  </a:cubicBezTo>
                  <a:lnTo>
                    <a:pt x="2319909" y="392684"/>
                  </a:lnTo>
                  <a:lnTo>
                    <a:pt x="2338959" y="392684"/>
                  </a:lnTo>
                  <a:cubicBezTo>
                    <a:pt x="2338959" y="609346"/>
                    <a:pt x="2164842" y="785368"/>
                    <a:pt x="1949704" y="785368"/>
                  </a:cubicBezTo>
                  <a:lnTo>
                    <a:pt x="1949704" y="766318"/>
                  </a:lnTo>
                  <a:lnTo>
                    <a:pt x="1949704" y="785368"/>
                  </a:lnTo>
                  <a:lnTo>
                    <a:pt x="389255" y="785368"/>
                  </a:lnTo>
                  <a:lnTo>
                    <a:pt x="389255" y="766318"/>
                  </a:lnTo>
                  <a:lnTo>
                    <a:pt x="389255" y="785368"/>
                  </a:lnTo>
                  <a:lnTo>
                    <a:pt x="389255" y="766318"/>
                  </a:lnTo>
                  <a:lnTo>
                    <a:pt x="389255" y="785368"/>
                  </a:lnTo>
                  <a:cubicBezTo>
                    <a:pt x="174117" y="785368"/>
                    <a:pt x="0" y="609346"/>
                    <a:pt x="0" y="392684"/>
                  </a:cubicBezTo>
                  <a:cubicBezTo>
                    <a:pt x="0" y="176022"/>
                    <a:pt x="174117" y="0"/>
                    <a:pt x="389255" y="0"/>
                  </a:cubicBezTo>
                  <a:lnTo>
                    <a:pt x="389255" y="19050"/>
                  </a:lnTo>
                  <a:lnTo>
                    <a:pt x="389255" y="0"/>
                  </a:lnTo>
                  <a:moveTo>
                    <a:pt x="389255" y="38100"/>
                  </a:moveTo>
                  <a:lnTo>
                    <a:pt x="389255" y="19050"/>
                  </a:lnTo>
                  <a:lnTo>
                    <a:pt x="389255" y="38100"/>
                  </a:lnTo>
                  <a:cubicBezTo>
                    <a:pt x="195453" y="38100"/>
                    <a:pt x="38100" y="196723"/>
                    <a:pt x="38100" y="392684"/>
                  </a:cubicBezTo>
                  <a:lnTo>
                    <a:pt x="19050" y="392684"/>
                  </a:lnTo>
                  <a:lnTo>
                    <a:pt x="38100" y="392684"/>
                  </a:lnTo>
                  <a:cubicBezTo>
                    <a:pt x="38100" y="588645"/>
                    <a:pt x="195453" y="747268"/>
                    <a:pt x="389255" y="747268"/>
                  </a:cubicBezTo>
                  <a:lnTo>
                    <a:pt x="1949704" y="747268"/>
                  </a:lnTo>
                  <a:cubicBezTo>
                    <a:pt x="2143379" y="747268"/>
                    <a:pt x="2300859" y="588645"/>
                    <a:pt x="2300859" y="392684"/>
                  </a:cubicBezTo>
                  <a:cubicBezTo>
                    <a:pt x="2300859" y="196723"/>
                    <a:pt x="2143379" y="38100"/>
                    <a:pt x="1949704" y="38100"/>
                  </a:cubicBezTo>
                  <a:lnTo>
                    <a:pt x="389255" y="38100"/>
                  </a:lnTo>
                  <a:close/>
                </a:path>
              </a:pathLst>
            </a:custGeom>
            <a:solidFill>
              <a:srgbClr val="02405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0"/>
              <a:ext cx="2338845" cy="7853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Tema #</a:t>
              </a:r>
            </a:p>
          </p:txBody>
        </p:sp>
      </p:grpSp>
      <p:sp>
        <p:nvSpPr>
          <p:cNvPr id="14" name="AutoShape 14"/>
          <p:cNvSpPr/>
          <p:nvPr/>
        </p:nvSpPr>
        <p:spPr>
          <a:xfrm rot="7080">
            <a:off x="2202104" y="2797740"/>
            <a:ext cx="13906833" cy="0"/>
          </a:xfrm>
          <a:prstGeom prst="line">
            <a:avLst/>
          </a:prstGeom>
          <a:ln w="19050" cap="rnd">
            <a:solidFill>
              <a:srgbClr val="0F9ED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15" name="Freeform 15"/>
          <p:cNvSpPr/>
          <p:nvPr/>
        </p:nvSpPr>
        <p:spPr>
          <a:xfrm>
            <a:off x="15476672" y="121890"/>
            <a:ext cx="1812746" cy="1649694"/>
          </a:xfrm>
          <a:custGeom>
            <a:avLst/>
            <a:gdLst/>
            <a:ahLst/>
            <a:cxnLst/>
            <a:rect l="l" t="t" r="r" b="b"/>
            <a:pathLst>
              <a:path w="1812746" h="1649694">
                <a:moveTo>
                  <a:pt x="0" y="0"/>
                </a:moveTo>
                <a:lnTo>
                  <a:pt x="1812746" y="0"/>
                </a:lnTo>
                <a:lnTo>
                  <a:pt x="1812746" y="1649695"/>
                </a:lnTo>
                <a:lnTo>
                  <a:pt x="0" y="16496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6" name="Freeform 16" descr="Logotipo  Descripción generada automáticamente"/>
          <p:cNvSpPr/>
          <p:nvPr/>
        </p:nvSpPr>
        <p:spPr>
          <a:xfrm>
            <a:off x="8471840" y="8796747"/>
            <a:ext cx="1344330" cy="1350140"/>
          </a:xfrm>
          <a:custGeom>
            <a:avLst/>
            <a:gdLst/>
            <a:ahLst/>
            <a:cxnLst/>
            <a:rect l="l" t="t" r="r" b="b"/>
            <a:pathLst>
              <a:path w="1344330" h="1350140">
                <a:moveTo>
                  <a:pt x="0" y="0"/>
                </a:moveTo>
                <a:lnTo>
                  <a:pt x="1344330" y="0"/>
                </a:lnTo>
                <a:lnTo>
                  <a:pt x="1344330" y="1350140"/>
                </a:lnTo>
                <a:lnTo>
                  <a:pt x="0" y="13501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9" b="-59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7" name="Freeform 17"/>
          <p:cNvSpPr/>
          <p:nvPr/>
        </p:nvSpPr>
        <p:spPr>
          <a:xfrm>
            <a:off x="14528867" y="3622837"/>
            <a:ext cx="2473361" cy="1958601"/>
          </a:xfrm>
          <a:custGeom>
            <a:avLst/>
            <a:gdLst/>
            <a:ahLst/>
            <a:cxnLst/>
            <a:rect l="l" t="t" r="r" b="b"/>
            <a:pathLst>
              <a:path w="2473361" h="1958601">
                <a:moveTo>
                  <a:pt x="0" y="0"/>
                </a:moveTo>
                <a:lnTo>
                  <a:pt x="2473361" y="0"/>
                </a:lnTo>
                <a:lnTo>
                  <a:pt x="2473361" y="1958601"/>
                </a:lnTo>
                <a:lnTo>
                  <a:pt x="0" y="19586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8" name="TextBox 18"/>
          <p:cNvSpPr txBox="1"/>
          <p:nvPr/>
        </p:nvSpPr>
        <p:spPr>
          <a:xfrm>
            <a:off x="3466607" y="2188627"/>
            <a:ext cx="12194166" cy="729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4"/>
              </a:lnSpc>
            </a:pPr>
            <a:r>
              <a:rPr lang="en-US" sz="2404" b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EN LA SALUD Y LA ENFERMEDAD:  “ EL FUTURO CUIDADOR EN EL MATRIMONIO”</a:t>
            </a:r>
          </a:p>
          <a:p>
            <a:pPr algn="ctr">
              <a:lnSpc>
                <a:spcPts val="2884"/>
              </a:lnSpc>
            </a:pPr>
            <a:endParaRPr lang="en-US" sz="2404" b="1">
              <a:solidFill>
                <a:srgbClr val="2C3E50"/>
              </a:solidFill>
              <a:latin typeface="Aptos Bold"/>
              <a:ea typeface="Aptos Bold"/>
              <a:cs typeface="Aptos Bold"/>
              <a:sym typeface="Aptos Bold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291457" y="3346612"/>
            <a:ext cx="15091589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4"/>
              </a:lnSpc>
              <a:spcBef>
                <a:spcPct val="0"/>
              </a:spcBef>
            </a:pPr>
            <a:r>
              <a:rPr lang="en-US" sz="2904" b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4. Riesgos para el matrimonio- Lo que no se habla pero ocurre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2016100" y="4076618"/>
            <a:ext cx="15974819" cy="44092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17"/>
              </a:lnSpc>
            </a:pPr>
            <a:r>
              <a:rPr lang="en-US" sz="2431" b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•Desgaste de la comunicación:</a:t>
            </a:r>
            <a:r>
              <a:rPr lang="en-US" sz="2431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 conversaciones centradas solo en la enfermedad.</a:t>
            </a:r>
          </a:p>
          <a:p>
            <a:pPr algn="l">
              <a:lnSpc>
                <a:spcPts val="2917"/>
              </a:lnSpc>
            </a:pPr>
            <a:r>
              <a:rPr lang="en-US" sz="2431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•</a:t>
            </a:r>
            <a:r>
              <a:rPr lang="en-US" sz="2431" b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Aislamiento social:</a:t>
            </a:r>
            <a:r>
              <a:rPr lang="en-US" sz="2431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 pérdida de amistades y actividades fuera de casa.</a:t>
            </a:r>
          </a:p>
          <a:p>
            <a:pPr algn="l">
              <a:lnSpc>
                <a:spcPts val="2917"/>
              </a:lnSpc>
            </a:pPr>
            <a:r>
              <a:rPr lang="en-US" sz="2431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•</a:t>
            </a:r>
            <a:r>
              <a:rPr lang="en-US" sz="2431" b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Desbalance de poder</a:t>
            </a:r>
            <a:r>
              <a:rPr lang="en-US" sz="2431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: uno decide y el otro depende, cambiando la dinámica previa.</a:t>
            </a:r>
          </a:p>
          <a:p>
            <a:pPr algn="l">
              <a:lnSpc>
                <a:spcPts val="2917"/>
              </a:lnSpc>
            </a:pPr>
            <a:r>
              <a:rPr lang="en-US" sz="2431" b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•Distancia emocional:</a:t>
            </a:r>
            <a:r>
              <a:rPr lang="en-US" sz="2431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 el estrés y el cansancio reducen la conexión afectiva.</a:t>
            </a:r>
          </a:p>
          <a:p>
            <a:pPr algn="l">
              <a:lnSpc>
                <a:spcPts val="2917"/>
              </a:lnSpc>
            </a:pPr>
            <a:r>
              <a:rPr lang="en-US" sz="2431" b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•Culpas:</a:t>
            </a:r>
            <a:r>
              <a:rPr lang="en-US" sz="2431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 el enfermo puede sentir que es una carga, el cuidador que no hace lo suficiente.</a:t>
            </a:r>
          </a:p>
          <a:p>
            <a:pPr algn="l">
              <a:lnSpc>
                <a:spcPts val="2917"/>
              </a:lnSpc>
            </a:pPr>
            <a:r>
              <a:rPr lang="en-US" sz="2431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•</a:t>
            </a:r>
            <a:r>
              <a:rPr lang="en-US" sz="2431" b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Conflictos financieros</a:t>
            </a:r>
            <a:r>
              <a:rPr lang="en-US" sz="2431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: tensión por el manejo del dinero en un contexto de enfermedad.</a:t>
            </a:r>
          </a:p>
          <a:p>
            <a:pPr algn="l">
              <a:lnSpc>
                <a:spcPts val="2917"/>
              </a:lnSpc>
            </a:pPr>
            <a:r>
              <a:rPr lang="en-US" sz="2431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•</a:t>
            </a:r>
            <a:r>
              <a:rPr lang="en-US" sz="2431" b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Inseguridad sobre el futuro:</a:t>
            </a:r>
            <a:r>
              <a:rPr lang="en-US" sz="2431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 miedo a recaídas, empeoramiento o dependencia permanente.</a:t>
            </a:r>
          </a:p>
          <a:p>
            <a:pPr algn="l">
              <a:lnSpc>
                <a:spcPts val="2917"/>
              </a:lnSpc>
            </a:pPr>
            <a:r>
              <a:rPr lang="en-US" sz="2431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•</a:t>
            </a:r>
            <a:r>
              <a:rPr lang="en-US" sz="2431" b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Riesgo de ruptura emocional </a:t>
            </a:r>
            <a:r>
              <a:rPr lang="en-US" sz="2431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aunque físicamente sigan juntos.</a:t>
            </a:r>
          </a:p>
          <a:p>
            <a:pPr algn="l">
              <a:lnSpc>
                <a:spcPts val="2917"/>
              </a:lnSpc>
            </a:pPr>
            <a:r>
              <a:rPr lang="en-US" sz="2431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•</a:t>
            </a:r>
            <a:r>
              <a:rPr lang="en-US" sz="2431" b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Conflictos por sobreprotección:</a:t>
            </a:r>
            <a:r>
              <a:rPr lang="en-US" sz="2431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 el cuidador puede imponer decisiones sin consultar, generando frustración</a:t>
            </a:r>
          </a:p>
          <a:p>
            <a:pPr algn="l">
              <a:lnSpc>
                <a:spcPts val="2917"/>
              </a:lnSpc>
            </a:pPr>
            <a:r>
              <a:rPr lang="en-US" sz="2431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•</a:t>
            </a:r>
            <a:r>
              <a:rPr lang="en-US" sz="2431" b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Cambio de identidad relacional:</a:t>
            </a:r>
            <a:r>
              <a:rPr lang="en-US" sz="2431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 pasar de ser “marido/mujer” a “cuidador/paciente” altera el vínculo afectivo</a:t>
            </a:r>
          </a:p>
          <a:p>
            <a:pPr algn="l">
              <a:lnSpc>
                <a:spcPts val="2917"/>
              </a:lnSpc>
            </a:pPr>
            <a:r>
              <a:rPr lang="en-US" sz="2431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•</a:t>
            </a:r>
            <a:r>
              <a:rPr lang="en-US" sz="2431" b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Pérdida de la intimidad como pareja:</a:t>
            </a:r>
            <a:r>
              <a:rPr lang="en-US" sz="2431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 las interacciones se vuelven más asistenciales que afectivas</a:t>
            </a:r>
          </a:p>
          <a:p>
            <a:pPr algn="l">
              <a:lnSpc>
                <a:spcPts val="2917"/>
              </a:lnSpc>
            </a:pPr>
            <a:endParaRPr lang="en-US" sz="2431">
              <a:solidFill>
                <a:srgbClr val="2C3E50"/>
              </a:solidFill>
              <a:latin typeface="Aptos"/>
              <a:ea typeface="Aptos"/>
              <a:cs typeface="Aptos"/>
              <a:sym typeface="Apto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0F8FD">
                <a:alpha val="100000"/>
              </a:srgbClr>
            </a:gs>
            <a:gs pos="61000">
              <a:srgbClr val="74C4E9">
                <a:alpha val="100000"/>
              </a:srgbClr>
            </a:gs>
            <a:gs pos="100000">
              <a:srgbClr val="74C4E9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3002561"/>
            <a:ext cx="16290827" cy="8139494"/>
            <a:chOff x="0" y="0"/>
            <a:chExt cx="21721102" cy="10852658"/>
          </a:xfrm>
        </p:grpSpPr>
        <p:sp>
          <p:nvSpPr>
            <p:cNvPr id="3" name="Freeform 3"/>
            <p:cNvSpPr/>
            <p:nvPr/>
          </p:nvSpPr>
          <p:spPr>
            <a:xfrm>
              <a:off x="25400" y="25400"/>
              <a:ext cx="21670390" cy="10801858"/>
            </a:xfrm>
            <a:custGeom>
              <a:avLst/>
              <a:gdLst/>
              <a:ahLst/>
              <a:cxnLst/>
              <a:rect l="l" t="t" r="r" b="b"/>
              <a:pathLst>
                <a:path w="21670390" h="10801858">
                  <a:moveTo>
                    <a:pt x="0" y="685927"/>
                  </a:moveTo>
                  <a:cubicBezTo>
                    <a:pt x="0" y="307086"/>
                    <a:pt x="307848" y="0"/>
                    <a:pt x="687578" y="0"/>
                  </a:cubicBezTo>
                  <a:lnTo>
                    <a:pt x="20982812" y="0"/>
                  </a:lnTo>
                  <a:cubicBezTo>
                    <a:pt x="21362543" y="0"/>
                    <a:pt x="21670390" y="307086"/>
                    <a:pt x="21670390" y="685927"/>
                  </a:cubicBezTo>
                  <a:lnTo>
                    <a:pt x="21670390" y="10115931"/>
                  </a:lnTo>
                  <a:cubicBezTo>
                    <a:pt x="21670390" y="10494773"/>
                    <a:pt x="21362543" y="10801858"/>
                    <a:pt x="20982812" y="10801858"/>
                  </a:cubicBezTo>
                  <a:lnTo>
                    <a:pt x="687578" y="10801858"/>
                  </a:lnTo>
                  <a:cubicBezTo>
                    <a:pt x="307848" y="10801858"/>
                    <a:pt x="0" y="10494772"/>
                    <a:pt x="0" y="10115931"/>
                  </a:cubicBezTo>
                  <a:close/>
                </a:path>
              </a:pathLst>
            </a:custGeom>
            <a:gradFill rotWithShape="1">
              <a:gsLst>
                <a:gs pos="78000">
                  <a:srgbClr val="F2F2F2">
                    <a:alpha val="100000"/>
                  </a:srgbClr>
                </a:gs>
                <a:gs pos="90000">
                  <a:srgbClr val="74C4E9">
                    <a:alpha val="100000"/>
                  </a:srgbClr>
                </a:gs>
                <a:gs pos="100000">
                  <a:srgbClr val="74C4E9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21721190" cy="10852658"/>
            </a:xfrm>
            <a:custGeom>
              <a:avLst/>
              <a:gdLst/>
              <a:ahLst/>
              <a:cxnLst/>
              <a:rect l="l" t="t" r="r" b="b"/>
              <a:pathLst>
                <a:path w="21721190" h="10852658">
                  <a:moveTo>
                    <a:pt x="0" y="711327"/>
                  </a:moveTo>
                  <a:cubicBezTo>
                    <a:pt x="0" y="318389"/>
                    <a:pt x="319278" y="0"/>
                    <a:pt x="712978" y="0"/>
                  </a:cubicBezTo>
                  <a:lnTo>
                    <a:pt x="21008212" y="0"/>
                  </a:lnTo>
                  <a:lnTo>
                    <a:pt x="21008212" y="25400"/>
                  </a:lnTo>
                  <a:lnTo>
                    <a:pt x="21008212" y="0"/>
                  </a:lnTo>
                  <a:cubicBezTo>
                    <a:pt x="21401912" y="0"/>
                    <a:pt x="21721190" y="318389"/>
                    <a:pt x="21721190" y="711327"/>
                  </a:cubicBezTo>
                  <a:lnTo>
                    <a:pt x="21695790" y="711327"/>
                  </a:lnTo>
                  <a:lnTo>
                    <a:pt x="21721190" y="711327"/>
                  </a:lnTo>
                  <a:lnTo>
                    <a:pt x="21721190" y="10141331"/>
                  </a:lnTo>
                  <a:lnTo>
                    <a:pt x="21695790" y="10141331"/>
                  </a:lnTo>
                  <a:lnTo>
                    <a:pt x="21721190" y="10141331"/>
                  </a:lnTo>
                  <a:cubicBezTo>
                    <a:pt x="21721190" y="10534269"/>
                    <a:pt x="21401912" y="10852658"/>
                    <a:pt x="21008212" y="10852658"/>
                  </a:cubicBezTo>
                  <a:lnTo>
                    <a:pt x="21008212" y="10827258"/>
                  </a:lnTo>
                  <a:lnTo>
                    <a:pt x="21008212" y="10852658"/>
                  </a:lnTo>
                  <a:lnTo>
                    <a:pt x="712978" y="10852658"/>
                  </a:lnTo>
                  <a:lnTo>
                    <a:pt x="712978" y="10827258"/>
                  </a:lnTo>
                  <a:lnTo>
                    <a:pt x="712978" y="10852658"/>
                  </a:lnTo>
                  <a:cubicBezTo>
                    <a:pt x="319278" y="10852658"/>
                    <a:pt x="0" y="10534269"/>
                    <a:pt x="0" y="10141331"/>
                  </a:cubicBezTo>
                  <a:lnTo>
                    <a:pt x="0" y="711327"/>
                  </a:lnTo>
                  <a:lnTo>
                    <a:pt x="25400" y="711327"/>
                  </a:lnTo>
                  <a:lnTo>
                    <a:pt x="0" y="711327"/>
                  </a:lnTo>
                  <a:moveTo>
                    <a:pt x="50800" y="711327"/>
                  </a:moveTo>
                  <a:lnTo>
                    <a:pt x="50800" y="10141331"/>
                  </a:lnTo>
                  <a:lnTo>
                    <a:pt x="25400" y="10141331"/>
                  </a:lnTo>
                  <a:lnTo>
                    <a:pt x="50800" y="10141331"/>
                  </a:lnTo>
                  <a:cubicBezTo>
                    <a:pt x="50800" y="10506075"/>
                    <a:pt x="347218" y="10801858"/>
                    <a:pt x="712978" y="10801858"/>
                  </a:cubicBezTo>
                  <a:lnTo>
                    <a:pt x="21008212" y="10801858"/>
                  </a:lnTo>
                  <a:cubicBezTo>
                    <a:pt x="21373973" y="10801858"/>
                    <a:pt x="21670390" y="10506075"/>
                    <a:pt x="21670390" y="10141331"/>
                  </a:cubicBezTo>
                  <a:lnTo>
                    <a:pt x="21670390" y="711327"/>
                  </a:lnTo>
                  <a:cubicBezTo>
                    <a:pt x="21670390" y="346583"/>
                    <a:pt x="21373973" y="50800"/>
                    <a:pt x="21008212" y="50800"/>
                  </a:cubicBezTo>
                  <a:lnTo>
                    <a:pt x="712978" y="50800"/>
                  </a:lnTo>
                  <a:lnTo>
                    <a:pt x="712978" y="25400"/>
                  </a:lnTo>
                  <a:lnTo>
                    <a:pt x="712978" y="50800"/>
                  </a:lnTo>
                  <a:cubicBezTo>
                    <a:pt x="347218" y="50800"/>
                    <a:pt x="50800" y="346583"/>
                    <a:pt x="50800" y="711327"/>
                  </a:cubicBezTo>
                  <a:close/>
                </a:path>
              </a:pathLst>
            </a:custGeom>
            <a:solidFill>
              <a:srgbClr val="A6CAEC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4288" y="-14288"/>
            <a:ext cx="18316575" cy="1875926"/>
            <a:chOff x="0" y="0"/>
            <a:chExt cx="24422100" cy="2501234"/>
          </a:xfrm>
        </p:grpSpPr>
        <p:sp>
          <p:nvSpPr>
            <p:cNvPr id="6" name="Freeform 6"/>
            <p:cNvSpPr/>
            <p:nvPr/>
          </p:nvSpPr>
          <p:spPr>
            <a:xfrm>
              <a:off x="19050" y="19050"/>
              <a:ext cx="24384000" cy="2463159"/>
            </a:xfrm>
            <a:custGeom>
              <a:avLst/>
              <a:gdLst/>
              <a:ahLst/>
              <a:cxnLst/>
              <a:rect l="l" t="t" r="r" b="b"/>
              <a:pathLst>
                <a:path w="24384000" h="2463159">
                  <a:moveTo>
                    <a:pt x="0" y="0"/>
                  </a:moveTo>
                  <a:lnTo>
                    <a:pt x="24384000" y="0"/>
                  </a:lnTo>
                  <a:lnTo>
                    <a:pt x="24384000" y="2463159"/>
                  </a:lnTo>
                  <a:lnTo>
                    <a:pt x="0" y="2463159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24422100" cy="2501259"/>
            </a:xfrm>
            <a:custGeom>
              <a:avLst/>
              <a:gdLst/>
              <a:ahLst/>
              <a:cxnLst/>
              <a:rect l="l" t="t" r="r" b="b"/>
              <a:pathLst>
                <a:path w="24422100" h="2501259">
                  <a:moveTo>
                    <a:pt x="19050" y="0"/>
                  </a:moveTo>
                  <a:lnTo>
                    <a:pt x="24403050" y="0"/>
                  </a:lnTo>
                  <a:cubicBezTo>
                    <a:pt x="24413590" y="0"/>
                    <a:pt x="24422100" y="8509"/>
                    <a:pt x="24422100" y="19050"/>
                  </a:cubicBezTo>
                  <a:lnTo>
                    <a:pt x="24422100" y="2482209"/>
                  </a:lnTo>
                  <a:cubicBezTo>
                    <a:pt x="24422100" y="2492750"/>
                    <a:pt x="24413590" y="2501259"/>
                    <a:pt x="24403050" y="2501259"/>
                  </a:cubicBezTo>
                  <a:lnTo>
                    <a:pt x="19050" y="2501259"/>
                  </a:lnTo>
                  <a:cubicBezTo>
                    <a:pt x="8509" y="2501259"/>
                    <a:pt x="0" y="2492750"/>
                    <a:pt x="0" y="2482209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2482209"/>
                  </a:lnTo>
                  <a:lnTo>
                    <a:pt x="19050" y="2482209"/>
                  </a:lnTo>
                  <a:lnTo>
                    <a:pt x="19050" y="2463160"/>
                  </a:lnTo>
                  <a:lnTo>
                    <a:pt x="24403050" y="2463160"/>
                  </a:lnTo>
                  <a:lnTo>
                    <a:pt x="24403050" y="2482209"/>
                  </a:lnTo>
                  <a:lnTo>
                    <a:pt x="24384000" y="2482209"/>
                  </a:lnTo>
                  <a:lnTo>
                    <a:pt x="24384000" y="19050"/>
                  </a:lnTo>
                  <a:lnTo>
                    <a:pt x="24403050" y="19050"/>
                  </a:lnTo>
                  <a:lnTo>
                    <a:pt x="2440305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24422100" cy="25012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20"/>
                </a:lnSpc>
              </a:pPr>
              <a:r>
                <a:rPr lang="en-US" sz="3600" b="1">
                  <a:solidFill>
                    <a:srgbClr val="2C3E5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El Taller de la Familia</a:t>
              </a:r>
            </a:p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808080"/>
                  </a:solidFill>
                  <a:latin typeface="Aptos"/>
                  <a:ea typeface="Aptos"/>
                  <a:cs typeface="Aptos"/>
                  <a:sym typeface="Aptos"/>
                </a:rPr>
                <a:t>Para construir el hogar</a:t>
              </a:r>
            </a:p>
          </p:txBody>
        </p:sp>
      </p:grpSp>
      <p:sp>
        <p:nvSpPr>
          <p:cNvPr id="9" name="Freeform 9" descr="Una torre con un reloj en lo alto de una casa  El contenido generado por IA puede ser incorrecto."/>
          <p:cNvSpPr/>
          <p:nvPr/>
        </p:nvSpPr>
        <p:spPr>
          <a:xfrm>
            <a:off x="1017641" y="338252"/>
            <a:ext cx="1825466" cy="1216971"/>
          </a:xfrm>
          <a:custGeom>
            <a:avLst/>
            <a:gdLst/>
            <a:ahLst/>
            <a:cxnLst/>
            <a:rect l="l" t="t" r="r" b="b"/>
            <a:pathLst>
              <a:path w="1825466" h="1216971">
                <a:moveTo>
                  <a:pt x="0" y="0"/>
                </a:moveTo>
                <a:lnTo>
                  <a:pt x="1825467" y="0"/>
                </a:lnTo>
                <a:lnTo>
                  <a:pt x="1825467" y="1216971"/>
                </a:lnTo>
                <a:lnTo>
                  <a:pt x="0" y="12169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10" name="Group 10"/>
          <p:cNvGrpSpPr/>
          <p:nvPr/>
        </p:nvGrpSpPr>
        <p:grpSpPr>
          <a:xfrm>
            <a:off x="8276339" y="1515037"/>
            <a:ext cx="1754134" cy="589016"/>
            <a:chOff x="0" y="0"/>
            <a:chExt cx="2338845" cy="785355"/>
          </a:xfrm>
        </p:grpSpPr>
        <p:sp>
          <p:nvSpPr>
            <p:cNvPr id="11" name="Freeform 11"/>
            <p:cNvSpPr/>
            <p:nvPr/>
          </p:nvSpPr>
          <p:spPr>
            <a:xfrm>
              <a:off x="19050" y="19050"/>
              <a:ext cx="2300859" cy="747268"/>
            </a:xfrm>
            <a:custGeom>
              <a:avLst/>
              <a:gdLst/>
              <a:ahLst/>
              <a:cxnLst/>
              <a:rect l="l" t="t" r="r" b="b"/>
              <a:pathLst>
                <a:path w="2300859" h="747268">
                  <a:moveTo>
                    <a:pt x="370205" y="0"/>
                  </a:moveTo>
                  <a:lnTo>
                    <a:pt x="1930654" y="0"/>
                  </a:lnTo>
                  <a:cubicBezTo>
                    <a:pt x="2135124" y="0"/>
                    <a:pt x="2300859" y="167259"/>
                    <a:pt x="2300859" y="373634"/>
                  </a:cubicBezTo>
                  <a:cubicBezTo>
                    <a:pt x="2300859" y="580009"/>
                    <a:pt x="2135124" y="747268"/>
                    <a:pt x="1930654" y="747268"/>
                  </a:cubicBezTo>
                  <a:lnTo>
                    <a:pt x="370205" y="747268"/>
                  </a:lnTo>
                  <a:cubicBezTo>
                    <a:pt x="165735" y="747268"/>
                    <a:pt x="0" y="580009"/>
                    <a:pt x="0" y="373634"/>
                  </a:cubicBezTo>
                  <a:cubicBezTo>
                    <a:pt x="0" y="167259"/>
                    <a:pt x="165735" y="0"/>
                    <a:pt x="370205" y="0"/>
                  </a:cubicBezTo>
                  <a:close/>
                </a:path>
              </a:pathLst>
            </a:custGeom>
            <a:solidFill>
              <a:srgbClr val="0F9ED5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0" y="0"/>
              <a:ext cx="2338959" cy="785368"/>
            </a:xfrm>
            <a:custGeom>
              <a:avLst/>
              <a:gdLst/>
              <a:ahLst/>
              <a:cxnLst/>
              <a:rect l="l" t="t" r="r" b="b"/>
              <a:pathLst>
                <a:path w="2338959" h="785368">
                  <a:moveTo>
                    <a:pt x="389255" y="0"/>
                  </a:moveTo>
                  <a:lnTo>
                    <a:pt x="1949704" y="0"/>
                  </a:lnTo>
                  <a:lnTo>
                    <a:pt x="1949704" y="19050"/>
                  </a:lnTo>
                  <a:lnTo>
                    <a:pt x="1949704" y="0"/>
                  </a:lnTo>
                  <a:lnTo>
                    <a:pt x="1949704" y="19050"/>
                  </a:lnTo>
                  <a:lnTo>
                    <a:pt x="1949704" y="0"/>
                  </a:lnTo>
                  <a:cubicBezTo>
                    <a:pt x="2164842" y="0"/>
                    <a:pt x="2338959" y="176022"/>
                    <a:pt x="2338959" y="392684"/>
                  </a:cubicBezTo>
                  <a:lnTo>
                    <a:pt x="2319909" y="392684"/>
                  </a:lnTo>
                  <a:lnTo>
                    <a:pt x="2338959" y="392684"/>
                  </a:lnTo>
                  <a:cubicBezTo>
                    <a:pt x="2338959" y="609346"/>
                    <a:pt x="2164842" y="785368"/>
                    <a:pt x="1949704" y="785368"/>
                  </a:cubicBezTo>
                  <a:lnTo>
                    <a:pt x="1949704" y="766318"/>
                  </a:lnTo>
                  <a:lnTo>
                    <a:pt x="1949704" y="785368"/>
                  </a:lnTo>
                  <a:lnTo>
                    <a:pt x="389255" y="785368"/>
                  </a:lnTo>
                  <a:lnTo>
                    <a:pt x="389255" y="766318"/>
                  </a:lnTo>
                  <a:lnTo>
                    <a:pt x="389255" y="785368"/>
                  </a:lnTo>
                  <a:lnTo>
                    <a:pt x="389255" y="766318"/>
                  </a:lnTo>
                  <a:lnTo>
                    <a:pt x="389255" y="785368"/>
                  </a:lnTo>
                  <a:cubicBezTo>
                    <a:pt x="174117" y="785368"/>
                    <a:pt x="0" y="609346"/>
                    <a:pt x="0" y="392684"/>
                  </a:cubicBezTo>
                  <a:cubicBezTo>
                    <a:pt x="0" y="176022"/>
                    <a:pt x="174117" y="0"/>
                    <a:pt x="389255" y="0"/>
                  </a:cubicBezTo>
                  <a:lnTo>
                    <a:pt x="389255" y="19050"/>
                  </a:lnTo>
                  <a:lnTo>
                    <a:pt x="389255" y="0"/>
                  </a:lnTo>
                  <a:moveTo>
                    <a:pt x="389255" y="38100"/>
                  </a:moveTo>
                  <a:lnTo>
                    <a:pt x="389255" y="19050"/>
                  </a:lnTo>
                  <a:lnTo>
                    <a:pt x="389255" y="38100"/>
                  </a:lnTo>
                  <a:cubicBezTo>
                    <a:pt x="195453" y="38100"/>
                    <a:pt x="38100" y="196723"/>
                    <a:pt x="38100" y="392684"/>
                  </a:cubicBezTo>
                  <a:lnTo>
                    <a:pt x="19050" y="392684"/>
                  </a:lnTo>
                  <a:lnTo>
                    <a:pt x="38100" y="392684"/>
                  </a:lnTo>
                  <a:cubicBezTo>
                    <a:pt x="38100" y="588645"/>
                    <a:pt x="195453" y="747268"/>
                    <a:pt x="389255" y="747268"/>
                  </a:cubicBezTo>
                  <a:lnTo>
                    <a:pt x="1949704" y="747268"/>
                  </a:lnTo>
                  <a:cubicBezTo>
                    <a:pt x="2143379" y="747268"/>
                    <a:pt x="2300859" y="588645"/>
                    <a:pt x="2300859" y="392684"/>
                  </a:cubicBezTo>
                  <a:cubicBezTo>
                    <a:pt x="2300859" y="196723"/>
                    <a:pt x="2143379" y="38100"/>
                    <a:pt x="1949704" y="38100"/>
                  </a:cubicBezTo>
                  <a:lnTo>
                    <a:pt x="389255" y="38100"/>
                  </a:lnTo>
                  <a:close/>
                </a:path>
              </a:pathLst>
            </a:custGeom>
            <a:solidFill>
              <a:srgbClr val="02405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0"/>
              <a:ext cx="2338845" cy="7853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Tema #</a:t>
              </a:r>
            </a:p>
          </p:txBody>
        </p:sp>
      </p:grpSp>
      <p:sp>
        <p:nvSpPr>
          <p:cNvPr id="14" name="AutoShape 14"/>
          <p:cNvSpPr/>
          <p:nvPr/>
        </p:nvSpPr>
        <p:spPr>
          <a:xfrm rot="7080">
            <a:off x="2202104" y="2797740"/>
            <a:ext cx="13906833" cy="0"/>
          </a:xfrm>
          <a:prstGeom prst="line">
            <a:avLst/>
          </a:prstGeom>
          <a:ln w="19050" cap="rnd">
            <a:solidFill>
              <a:srgbClr val="0F9ED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15" name="Freeform 15"/>
          <p:cNvSpPr/>
          <p:nvPr/>
        </p:nvSpPr>
        <p:spPr>
          <a:xfrm>
            <a:off x="15476672" y="121890"/>
            <a:ext cx="1812746" cy="1649694"/>
          </a:xfrm>
          <a:custGeom>
            <a:avLst/>
            <a:gdLst/>
            <a:ahLst/>
            <a:cxnLst/>
            <a:rect l="l" t="t" r="r" b="b"/>
            <a:pathLst>
              <a:path w="1812746" h="1649694">
                <a:moveTo>
                  <a:pt x="0" y="0"/>
                </a:moveTo>
                <a:lnTo>
                  <a:pt x="1812746" y="0"/>
                </a:lnTo>
                <a:lnTo>
                  <a:pt x="1812746" y="1649695"/>
                </a:lnTo>
                <a:lnTo>
                  <a:pt x="0" y="16496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6" name="Freeform 16" descr="Logotipo  Descripción generada automáticamente"/>
          <p:cNvSpPr/>
          <p:nvPr/>
        </p:nvSpPr>
        <p:spPr>
          <a:xfrm>
            <a:off x="8471840" y="8796747"/>
            <a:ext cx="1344330" cy="1350140"/>
          </a:xfrm>
          <a:custGeom>
            <a:avLst/>
            <a:gdLst/>
            <a:ahLst/>
            <a:cxnLst/>
            <a:rect l="l" t="t" r="r" b="b"/>
            <a:pathLst>
              <a:path w="1344330" h="1350140">
                <a:moveTo>
                  <a:pt x="0" y="0"/>
                </a:moveTo>
                <a:lnTo>
                  <a:pt x="1344330" y="0"/>
                </a:lnTo>
                <a:lnTo>
                  <a:pt x="1344330" y="1350140"/>
                </a:lnTo>
                <a:lnTo>
                  <a:pt x="0" y="13501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9" b="-59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7" name="Freeform 17"/>
          <p:cNvSpPr/>
          <p:nvPr/>
        </p:nvSpPr>
        <p:spPr>
          <a:xfrm>
            <a:off x="14174103" y="3152959"/>
            <a:ext cx="2948039" cy="6356958"/>
          </a:xfrm>
          <a:custGeom>
            <a:avLst/>
            <a:gdLst/>
            <a:ahLst/>
            <a:cxnLst/>
            <a:rect l="l" t="t" r="r" b="b"/>
            <a:pathLst>
              <a:path w="2948039" h="6356958">
                <a:moveTo>
                  <a:pt x="0" y="0"/>
                </a:moveTo>
                <a:lnTo>
                  <a:pt x="2948039" y="0"/>
                </a:lnTo>
                <a:lnTo>
                  <a:pt x="2948039" y="6356958"/>
                </a:lnTo>
                <a:lnTo>
                  <a:pt x="0" y="635695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8" name="TextBox 18"/>
          <p:cNvSpPr txBox="1"/>
          <p:nvPr/>
        </p:nvSpPr>
        <p:spPr>
          <a:xfrm>
            <a:off x="3466607" y="2188627"/>
            <a:ext cx="12194166" cy="729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4"/>
              </a:lnSpc>
            </a:pPr>
            <a:r>
              <a:rPr lang="en-US" sz="2404" b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EN LA SALUD Y LA ENFERMEDAD:  “ EL FUTURO CUIDADOR EN EL MATRIMONIO”</a:t>
            </a:r>
          </a:p>
          <a:p>
            <a:pPr algn="ctr">
              <a:lnSpc>
                <a:spcPts val="2884"/>
              </a:lnSpc>
            </a:pPr>
            <a:endParaRPr lang="en-US" sz="2404" b="1">
              <a:solidFill>
                <a:srgbClr val="2C3E50"/>
              </a:solidFill>
              <a:latin typeface="Aptos Bold"/>
              <a:ea typeface="Aptos Bold"/>
              <a:cs typeface="Aptos Bold"/>
              <a:sym typeface="Aptos Bold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291457" y="3346612"/>
            <a:ext cx="15091589" cy="866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84"/>
              </a:lnSpc>
            </a:pPr>
            <a:r>
              <a:rPr lang="en-US" sz="2904" b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5.Estrategias para cuidar sin romperse – Proteger al cuidador y a la pareja </a:t>
            </a:r>
          </a:p>
          <a:p>
            <a:pPr algn="ctr">
              <a:lnSpc>
                <a:spcPts val="3484"/>
              </a:lnSpc>
              <a:spcBef>
                <a:spcPct val="0"/>
              </a:spcBef>
            </a:pPr>
            <a:endParaRPr lang="en-US" sz="2904" b="1">
              <a:solidFill>
                <a:srgbClr val="2C3E50"/>
              </a:solidFill>
              <a:latin typeface="Aptos Bold"/>
              <a:ea typeface="Aptos Bold"/>
              <a:cs typeface="Aptos Bold"/>
              <a:sym typeface="Aptos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561728" y="4146712"/>
            <a:ext cx="8468745" cy="4267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276"/>
              </a:lnSpc>
              <a:spcBef>
                <a:spcPct val="0"/>
              </a:spcBef>
            </a:pPr>
            <a:r>
              <a:rPr lang="en-US" sz="1896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•Reconocer que el cuidador también necesita cuidados y descanso.</a:t>
            </a:r>
          </a:p>
          <a:p>
            <a:pPr algn="l">
              <a:lnSpc>
                <a:spcPts val="2276"/>
              </a:lnSpc>
              <a:spcBef>
                <a:spcPct val="0"/>
              </a:spcBef>
            </a:pPr>
            <a:endParaRPr lang="en-US" sz="1896">
              <a:solidFill>
                <a:srgbClr val="2C3E50"/>
              </a:solidFill>
              <a:latin typeface="Aptos"/>
              <a:ea typeface="Aptos"/>
              <a:cs typeface="Aptos"/>
              <a:sym typeface="Aptos"/>
            </a:endParaRPr>
          </a:p>
          <a:p>
            <a:pPr algn="l">
              <a:lnSpc>
                <a:spcPts val="2276"/>
              </a:lnSpc>
              <a:spcBef>
                <a:spcPct val="0"/>
              </a:spcBef>
            </a:pPr>
            <a:r>
              <a:rPr lang="en-US" sz="1896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•Buscar ayuda en familiares, amigos o cuidadores profesionales.</a:t>
            </a:r>
          </a:p>
          <a:p>
            <a:pPr algn="l">
              <a:lnSpc>
                <a:spcPts val="2276"/>
              </a:lnSpc>
              <a:spcBef>
                <a:spcPct val="0"/>
              </a:spcBef>
            </a:pPr>
            <a:endParaRPr lang="en-US" sz="1896">
              <a:solidFill>
                <a:srgbClr val="2C3E50"/>
              </a:solidFill>
              <a:latin typeface="Aptos"/>
              <a:ea typeface="Aptos"/>
              <a:cs typeface="Aptos"/>
              <a:sym typeface="Aptos"/>
            </a:endParaRPr>
          </a:p>
          <a:p>
            <a:pPr algn="l">
              <a:lnSpc>
                <a:spcPts val="2276"/>
              </a:lnSpc>
              <a:spcBef>
                <a:spcPct val="0"/>
              </a:spcBef>
            </a:pPr>
            <a:r>
              <a:rPr lang="en-US" sz="1896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•Mantener espacios para hablar como pareja y no solo como paciente-cuidador.</a:t>
            </a:r>
          </a:p>
          <a:p>
            <a:pPr algn="l">
              <a:lnSpc>
                <a:spcPts val="2276"/>
              </a:lnSpc>
              <a:spcBef>
                <a:spcPct val="0"/>
              </a:spcBef>
            </a:pPr>
            <a:endParaRPr lang="en-US" sz="1896">
              <a:solidFill>
                <a:srgbClr val="2C3E50"/>
              </a:solidFill>
              <a:latin typeface="Aptos"/>
              <a:ea typeface="Aptos"/>
              <a:cs typeface="Aptos"/>
              <a:sym typeface="Aptos"/>
            </a:endParaRPr>
          </a:p>
          <a:p>
            <a:pPr algn="l">
              <a:lnSpc>
                <a:spcPts val="2276"/>
              </a:lnSpc>
              <a:spcBef>
                <a:spcPct val="0"/>
              </a:spcBef>
            </a:pPr>
            <a:r>
              <a:rPr lang="en-US" sz="1896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•Respetar tiempos de autocuidado: ejercicio, alimentación, sueño.</a:t>
            </a:r>
          </a:p>
          <a:p>
            <a:pPr algn="l">
              <a:lnSpc>
                <a:spcPts val="2276"/>
              </a:lnSpc>
              <a:spcBef>
                <a:spcPct val="0"/>
              </a:spcBef>
            </a:pPr>
            <a:endParaRPr lang="en-US" sz="1896">
              <a:solidFill>
                <a:srgbClr val="2C3E50"/>
              </a:solidFill>
              <a:latin typeface="Aptos"/>
              <a:ea typeface="Aptos"/>
              <a:cs typeface="Aptos"/>
              <a:sym typeface="Aptos"/>
            </a:endParaRPr>
          </a:p>
          <a:p>
            <a:pPr algn="l">
              <a:lnSpc>
                <a:spcPts val="2276"/>
              </a:lnSpc>
              <a:spcBef>
                <a:spcPct val="0"/>
              </a:spcBef>
            </a:pPr>
            <a:r>
              <a:rPr lang="en-US" sz="1896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•Participar en grupos de apoyo para compartir experiencias y aprender estrategias</a:t>
            </a:r>
          </a:p>
          <a:p>
            <a:pPr algn="l">
              <a:lnSpc>
                <a:spcPts val="2276"/>
              </a:lnSpc>
              <a:spcBef>
                <a:spcPct val="0"/>
              </a:spcBef>
            </a:pPr>
            <a:r>
              <a:rPr lang="en-US" sz="1896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.</a:t>
            </a:r>
          </a:p>
          <a:p>
            <a:pPr algn="l">
              <a:lnSpc>
                <a:spcPts val="2276"/>
              </a:lnSpc>
              <a:spcBef>
                <a:spcPct val="0"/>
              </a:spcBef>
            </a:pPr>
            <a:r>
              <a:rPr lang="en-US" sz="1896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•Establecer rutinas que incluyan momentos de ocio, aunque sean pequeños.</a:t>
            </a:r>
          </a:p>
          <a:p>
            <a:pPr algn="l">
              <a:lnSpc>
                <a:spcPts val="2276"/>
              </a:lnSpc>
              <a:spcBef>
                <a:spcPct val="0"/>
              </a:spcBef>
            </a:pPr>
            <a:endParaRPr lang="en-US" sz="1896">
              <a:solidFill>
                <a:srgbClr val="2C3E50"/>
              </a:solidFill>
              <a:latin typeface="Aptos"/>
              <a:ea typeface="Aptos"/>
              <a:cs typeface="Aptos"/>
              <a:sym typeface="Aptos"/>
            </a:endParaRPr>
          </a:p>
          <a:p>
            <a:pPr algn="l">
              <a:lnSpc>
                <a:spcPts val="2276"/>
              </a:lnSpc>
              <a:spcBef>
                <a:spcPct val="0"/>
              </a:spcBef>
            </a:pPr>
            <a:r>
              <a:rPr lang="en-US" sz="1896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•Aprender técnicas de manejo del estrés: respiración, oración, hobbies.</a:t>
            </a:r>
          </a:p>
          <a:p>
            <a:pPr algn="l">
              <a:lnSpc>
                <a:spcPts val="2276"/>
              </a:lnSpc>
              <a:spcBef>
                <a:spcPct val="0"/>
              </a:spcBef>
            </a:pPr>
            <a:endParaRPr lang="en-US" sz="1896">
              <a:solidFill>
                <a:srgbClr val="2C3E50"/>
              </a:solidFill>
              <a:latin typeface="Aptos"/>
              <a:ea typeface="Aptos"/>
              <a:cs typeface="Aptos"/>
              <a:sym typeface="Aptos"/>
            </a:endParaRPr>
          </a:p>
          <a:p>
            <a:pPr algn="l">
              <a:lnSpc>
                <a:spcPts val="2276"/>
              </a:lnSpc>
              <a:spcBef>
                <a:spcPct val="0"/>
              </a:spcBef>
            </a:pPr>
            <a:r>
              <a:rPr lang="en-US" sz="1896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•Aceptar ayuda profesional psicológica o consejería matrimonial si es necesario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0F8FD">
                <a:alpha val="100000"/>
              </a:srgbClr>
            </a:gs>
            <a:gs pos="61000">
              <a:srgbClr val="74C4E9">
                <a:alpha val="100000"/>
              </a:srgbClr>
            </a:gs>
            <a:gs pos="100000">
              <a:srgbClr val="74C4E9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930375" y="3003712"/>
            <a:ext cx="13998587" cy="6994207"/>
            <a:chOff x="0" y="0"/>
            <a:chExt cx="21721102" cy="10852658"/>
          </a:xfrm>
        </p:grpSpPr>
        <p:sp>
          <p:nvSpPr>
            <p:cNvPr id="3" name="Freeform 3"/>
            <p:cNvSpPr/>
            <p:nvPr/>
          </p:nvSpPr>
          <p:spPr>
            <a:xfrm>
              <a:off x="25400" y="25400"/>
              <a:ext cx="21670390" cy="10801858"/>
            </a:xfrm>
            <a:custGeom>
              <a:avLst/>
              <a:gdLst/>
              <a:ahLst/>
              <a:cxnLst/>
              <a:rect l="l" t="t" r="r" b="b"/>
              <a:pathLst>
                <a:path w="21670390" h="10801858">
                  <a:moveTo>
                    <a:pt x="0" y="685927"/>
                  </a:moveTo>
                  <a:cubicBezTo>
                    <a:pt x="0" y="307086"/>
                    <a:pt x="307848" y="0"/>
                    <a:pt x="687578" y="0"/>
                  </a:cubicBezTo>
                  <a:lnTo>
                    <a:pt x="20982812" y="0"/>
                  </a:lnTo>
                  <a:cubicBezTo>
                    <a:pt x="21362543" y="0"/>
                    <a:pt x="21670390" y="307086"/>
                    <a:pt x="21670390" y="685927"/>
                  </a:cubicBezTo>
                  <a:lnTo>
                    <a:pt x="21670390" y="10115931"/>
                  </a:lnTo>
                  <a:cubicBezTo>
                    <a:pt x="21670390" y="10494773"/>
                    <a:pt x="21362543" y="10801858"/>
                    <a:pt x="20982812" y="10801858"/>
                  </a:cubicBezTo>
                  <a:lnTo>
                    <a:pt x="687578" y="10801858"/>
                  </a:lnTo>
                  <a:cubicBezTo>
                    <a:pt x="307848" y="10801858"/>
                    <a:pt x="0" y="10494772"/>
                    <a:pt x="0" y="10115931"/>
                  </a:cubicBezTo>
                  <a:close/>
                </a:path>
              </a:pathLst>
            </a:custGeom>
            <a:blipFill>
              <a:blip r:embed="rId2"/>
              <a:stretch>
                <a:fillRect t="-906" b="-906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21721190" cy="10852658"/>
            </a:xfrm>
            <a:custGeom>
              <a:avLst/>
              <a:gdLst/>
              <a:ahLst/>
              <a:cxnLst/>
              <a:rect l="l" t="t" r="r" b="b"/>
              <a:pathLst>
                <a:path w="21721190" h="10852658">
                  <a:moveTo>
                    <a:pt x="0" y="711327"/>
                  </a:moveTo>
                  <a:cubicBezTo>
                    <a:pt x="0" y="318389"/>
                    <a:pt x="319278" y="0"/>
                    <a:pt x="712978" y="0"/>
                  </a:cubicBezTo>
                  <a:lnTo>
                    <a:pt x="21008212" y="0"/>
                  </a:lnTo>
                  <a:lnTo>
                    <a:pt x="21008212" y="25400"/>
                  </a:lnTo>
                  <a:lnTo>
                    <a:pt x="21008212" y="0"/>
                  </a:lnTo>
                  <a:cubicBezTo>
                    <a:pt x="21401912" y="0"/>
                    <a:pt x="21721190" y="318389"/>
                    <a:pt x="21721190" y="711327"/>
                  </a:cubicBezTo>
                  <a:lnTo>
                    <a:pt x="21695790" y="711327"/>
                  </a:lnTo>
                  <a:lnTo>
                    <a:pt x="21721190" y="711327"/>
                  </a:lnTo>
                  <a:lnTo>
                    <a:pt x="21721190" y="10141331"/>
                  </a:lnTo>
                  <a:lnTo>
                    <a:pt x="21695790" y="10141331"/>
                  </a:lnTo>
                  <a:lnTo>
                    <a:pt x="21721190" y="10141331"/>
                  </a:lnTo>
                  <a:cubicBezTo>
                    <a:pt x="21721190" y="10534269"/>
                    <a:pt x="21401912" y="10852658"/>
                    <a:pt x="21008212" y="10852658"/>
                  </a:cubicBezTo>
                  <a:lnTo>
                    <a:pt x="21008212" y="10827258"/>
                  </a:lnTo>
                  <a:lnTo>
                    <a:pt x="21008212" y="10852658"/>
                  </a:lnTo>
                  <a:lnTo>
                    <a:pt x="712978" y="10852658"/>
                  </a:lnTo>
                  <a:lnTo>
                    <a:pt x="712978" y="10827258"/>
                  </a:lnTo>
                  <a:lnTo>
                    <a:pt x="712978" y="10852658"/>
                  </a:lnTo>
                  <a:cubicBezTo>
                    <a:pt x="319278" y="10852658"/>
                    <a:pt x="0" y="10534269"/>
                    <a:pt x="0" y="10141331"/>
                  </a:cubicBezTo>
                  <a:lnTo>
                    <a:pt x="0" y="711327"/>
                  </a:lnTo>
                  <a:lnTo>
                    <a:pt x="25400" y="711327"/>
                  </a:lnTo>
                  <a:lnTo>
                    <a:pt x="0" y="711327"/>
                  </a:lnTo>
                  <a:moveTo>
                    <a:pt x="50800" y="711327"/>
                  </a:moveTo>
                  <a:lnTo>
                    <a:pt x="50800" y="10141331"/>
                  </a:lnTo>
                  <a:lnTo>
                    <a:pt x="25400" y="10141331"/>
                  </a:lnTo>
                  <a:lnTo>
                    <a:pt x="50800" y="10141331"/>
                  </a:lnTo>
                  <a:cubicBezTo>
                    <a:pt x="50800" y="10506075"/>
                    <a:pt x="347218" y="10801858"/>
                    <a:pt x="712978" y="10801858"/>
                  </a:cubicBezTo>
                  <a:lnTo>
                    <a:pt x="21008212" y="10801858"/>
                  </a:lnTo>
                  <a:cubicBezTo>
                    <a:pt x="21373973" y="10801858"/>
                    <a:pt x="21670390" y="10506075"/>
                    <a:pt x="21670390" y="10141331"/>
                  </a:cubicBezTo>
                  <a:lnTo>
                    <a:pt x="21670390" y="711327"/>
                  </a:lnTo>
                  <a:cubicBezTo>
                    <a:pt x="21670390" y="346583"/>
                    <a:pt x="21373973" y="50800"/>
                    <a:pt x="21008212" y="50800"/>
                  </a:cubicBezTo>
                  <a:lnTo>
                    <a:pt x="712978" y="50800"/>
                  </a:lnTo>
                  <a:lnTo>
                    <a:pt x="712978" y="25400"/>
                  </a:lnTo>
                  <a:lnTo>
                    <a:pt x="712978" y="50800"/>
                  </a:lnTo>
                  <a:cubicBezTo>
                    <a:pt x="347218" y="50800"/>
                    <a:pt x="50800" y="346583"/>
                    <a:pt x="50800" y="711327"/>
                  </a:cubicBezTo>
                  <a:close/>
                </a:path>
              </a:pathLst>
            </a:custGeom>
            <a:solidFill>
              <a:srgbClr val="A6CAEC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4288" y="-14288"/>
            <a:ext cx="18316575" cy="1875926"/>
            <a:chOff x="0" y="0"/>
            <a:chExt cx="24422100" cy="2501234"/>
          </a:xfrm>
        </p:grpSpPr>
        <p:sp>
          <p:nvSpPr>
            <p:cNvPr id="6" name="Freeform 6"/>
            <p:cNvSpPr/>
            <p:nvPr/>
          </p:nvSpPr>
          <p:spPr>
            <a:xfrm>
              <a:off x="19050" y="19050"/>
              <a:ext cx="24384000" cy="2463159"/>
            </a:xfrm>
            <a:custGeom>
              <a:avLst/>
              <a:gdLst/>
              <a:ahLst/>
              <a:cxnLst/>
              <a:rect l="l" t="t" r="r" b="b"/>
              <a:pathLst>
                <a:path w="24384000" h="2463159">
                  <a:moveTo>
                    <a:pt x="0" y="0"/>
                  </a:moveTo>
                  <a:lnTo>
                    <a:pt x="24384000" y="0"/>
                  </a:lnTo>
                  <a:lnTo>
                    <a:pt x="24384000" y="2463159"/>
                  </a:lnTo>
                  <a:lnTo>
                    <a:pt x="0" y="2463159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24422100" cy="2501259"/>
            </a:xfrm>
            <a:custGeom>
              <a:avLst/>
              <a:gdLst/>
              <a:ahLst/>
              <a:cxnLst/>
              <a:rect l="l" t="t" r="r" b="b"/>
              <a:pathLst>
                <a:path w="24422100" h="2501259">
                  <a:moveTo>
                    <a:pt x="19050" y="0"/>
                  </a:moveTo>
                  <a:lnTo>
                    <a:pt x="24403050" y="0"/>
                  </a:lnTo>
                  <a:cubicBezTo>
                    <a:pt x="24413590" y="0"/>
                    <a:pt x="24422100" y="8509"/>
                    <a:pt x="24422100" y="19050"/>
                  </a:cubicBezTo>
                  <a:lnTo>
                    <a:pt x="24422100" y="2482209"/>
                  </a:lnTo>
                  <a:cubicBezTo>
                    <a:pt x="24422100" y="2492750"/>
                    <a:pt x="24413590" y="2501259"/>
                    <a:pt x="24403050" y="2501259"/>
                  </a:cubicBezTo>
                  <a:lnTo>
                    <a:pt x="19050" y="2501259"/>
                  </a:lnTo>
                  <a:cubicBezTo>
                    <a:pt x="8509" y="2501259"/>
                    <a:pt x="0" y="2492750"/>
                    <a:pt x="0" y="2482209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2482209"/>
                  </a:lnTo>
                  <a:lnTo>
                    <a:pt x="19050" y="2482209"/>
                  </a:lnTo>
                  <a:lnTo>
                    <a:pt x="19050" y="2463160"/>
                  </a:lnTo>
                  <a:lnTo>
                    <a:pt x="24403050" y="2463160"/>
                  </a:lnTo>
                  <a:lnTo>
                    <a:pt x="24403050" y="2482209"/>
                  </a:lnTo>
                  <a:lnTo>
                    <a:pt x="24384000" y="2482209"/>
                  </a:lnTo>
                  <a:lnTo>
                    <a:pt x="24384000" y="19050"/>
                  </a:lnTo>
                  <a:lnTo>
                    <a:pt x="24403050" y="19050"/>
                  </a:lnTo>
                  <a:lnTo>
                    <a:pt x="2440305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24422100" cy="25012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20"/>
                </a:lnSpc>
              </a:pPr>
              <a:r>
                <a:rPr lang="en-US" sz="3600" b="1">
                  <a:solidFill>
                    <a:srgbClr val="2C3E5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El Taller de la Familia</a:t>
              </a:r>
            </a:p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808080"/>
                  </a:solidFill>
                  <a:latin typeface="Aptos"/>
                  <a:ea typeface="Aptos"/>
                  <a:cs typeface="Aptos"/>
                  <a:sym typeface="Aptos"/>
                </a:rPr>
                <a:t>Para construir el hogar</a:t>
              </a:r>
            </a:p>
          </p:txBody>
        </p:sp>
      </p:grpSp>
      <p:sp>
        <p:nvSpPr>
          <p:cNvPr id="9" name="Freeform 9" descr="Una torre con un reloj en lo alto de una casa  El contenido generado por IA puede ser incorrecto."/>
          <p:cNvSpPr/>
          <p:nvPr/>
        </p:nvSpPr>
        <p:spPr>
          <a:xfrm>
            <a:off x="1017641" y="338252"/>
            <a:ext cx="1825466" cy="1216971"/>
          </a:xfrm>
          <a:custGeom>
            <a:avLst/>
            <a:gdLst/>
            <a:ahLst/>
            <a:cxnLst/>
            <a:rect l="l" t="t" r="r" b="b"/>
            <a:pathLst>
              <a:path w="1825466" h="1216971">
                <a:moveTo>
                  <a:pt x="0" y="0"/>
                </a:moveTo>
                <a:lnTo>
                  <a:pt x="1825467" y="0"/>
                </a:lnTo>
                <a:lnTo>
                  <a:pt x="1825467" y="1216971"/>
                </a:lnTo>
                <a:lnTo>
                  <a:pt x="0" y="12169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10" name="Group 10"/>
          <p:cNvGrpSpPr/>
          <p:nvPr/>
        </p:nvGrpSpPr>
        <p:grpSpPr>
          <a:xfrm>
            <a:off x="8276339" y="1515037"/>
            <a:ext cx="1754134" cy="589016"/>
            <a:chOff x="0" y="0"/>
            <a:chExt cx="2338845" cy="785355"/>
          </a:xfrm>
        </p:grpSpPr>
        <p:sp>
          <p:nvSpPr>
            <p:cNvPr id="11" name="Freeform 11"/>
            <p:cNvSpPr/>
            <p:nvPr/>
          </p:nvSpPr>
          <p:spPr>
            <a:xfrm>
              <a:off x="19050" y="19050"/>
              <a:ext cx="2300859" cy="747268"/>
            </a:xfrm>
            <a:custGeom>
              <a:avLst/>
              <a:gdLst/>
              <a:ahLst/>
              <a:cxnLst/>
              <a:rect l="l" t="t" r="r" b="b"/>
              <a:pathLst>
                <a:path w="2300859" h="747268">
                  <a:moveTo>
                    <a:pt x="370205" y="0"/>
                  </a:moveTo>
                  <a:lnTo>
                    <a:pt x="1930654" y="0"/>
                  </a:lnTo>
                  <a:cubicBezTo>
                    <a:pt x="2135124" y="0"/>
                    <a:pt x="2300859" y="167259"/>
                    <a:pt x="2300859" y="373634"/>
                  </a:cubicBezTo>
                  <a:cubicBezTo>
                    <a:pt x="2300859" y="580009"/>
                    <a:pt x="2135124" y="747268"/>
                    <a:pt x="1930654" y="747268"/>
                  </a:cubicBezTo>
                  <a:lnTo>
                    <a:pt x="370205" y="747268"/>
                  </a:lnTo>
                  <a:cubicBezTo>
                    <a:pt x="165735" y="747268"/>
                    <a:pt x="0" y="580009"/>
                    <a:pt x="0" y="373634"/>
                  </a:cubicBezTo>
                  <a:cubicBezTo>
                    <a:pt x="0" y="167259"/>
                    <a:pt x="165735" y="0"/>
                    <a:pt x="370205" y="0"/>
                  </a:cubicBezTo>
                  <a:close/>
                </a:path>
              </a:pathLst>
            </a:custGeom>
            <a:solidFill>
              <a:srgbClr val="0F9ED5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0" y="0"/>
              <a:ext cx="2338959" cy="785368"/>
            </a:xfrm>
            <a:custGeom>
              <a:avLst/>
              <a:gdLst/>
              <a:ahLst/>
              <a:cxnLst/>
              <a:rect l="l" t="t" r="r" b="b"/>
              <a:pathLst>
                <a:path w="2338959" h="785368">
                  <a:moveTo>
                    <a:pt x="389255" y="0"/>
                  </a:moveTo>
                  <a:lnTo>
                    <a:pt x="1949704" y="0"/>
                  </a:lnTo>
                  <a:lnTo>
                    <a:pt x="1949704" y="19050"/>
                  </a:lnTo>
                  <a:lnTo>
                    <a:pt x="1949704" y="0"/>
                  </a:lnTo>
                  <a:lnTo>
                    <a:pt x="1949704" y="19050"/>
                  </a:lnTo>
                  <a:lnTo>
                    <a:pt x="1949704" y="0"/>
                  </a:lnTo>
                  <a:cubicBezTo>
                    <a:pt x="2164842" y="0"/>
                    <a:pt x="2338959" y="176022"/>
                    <a:pt x="2338959" y="392684"/>
                  </a:cubicBezTo>
                  <a:lnTo>
                    <a:pt x="2319909" y="392684"/>
                  </a:lnTo>
                  <a:lnTo>
                    <a:pt x="2338959" y="392684"/>
                  </a:lnTo>
                  <a:cubicBezTo>
                    <a:pt x="2338959" y="609346"/>
                    <a:pt x="2164842" y="785368"/>
                    <a:pt x="1949704" y="785368"/>
                  </a:cubicBezTo>
                  <a:lnTo>
                    <a:pt x="1949704" y="766318"/>
                  </a:lnTo>
                  <a:lnTo>
                    <a:pt x="1949704" y="785368"/>
                  </a:lnTo>
                  <a:lnTo>
                    <a:pt x="389255" y="785368"/>
                  </a:lnTo>
                  <a:lnTo>
                    <a:pt x="389255" y="766318"/>
                  </a:lnTo>
                  <a:lnTo>
                    <a:pt x="389255" y="785368"/>
                  </a:lnTo>
                  <a:lnTo>
                    <a:pt x="389255" y="766318"/>
                  </a:lnTo>
                  <a:lnTo>
                    <a:pt x="389255" y="785368"/>
                  </a:lnTo>
                  <a:cubicBezTo>
                    <a:pt x="174117" y="785368"/>
                    <a:pt x="0" y="609346"/>
                    <a:pt x="0" y="392684"/>
                  </a:cubicBezTo>
                  <a:cubicBezTo>
                    <a:pt x="0" y="176022"/>
                    <a:pt x="174117" y="0"/>
                    <a:pt x="389255" y="0"/>
                  </a:cubicBezTo>
                  <a:lnTo>
                    <a:pt x="389255" y="19050"/>
                  </a:lnTo>
                  <a:lnTo>
                    <a:pt x="389255" y="0"/>
                  </a:lnTo>
                  <a:moveTo>
                    <a:pt x="389255" y="38100"/>
                  </a:moveTo>
                  <a:lnTo>
                    <a:pt x="389255" y="19050"/>
                  </a:lnTo>
                  <a:lnTo>
                    <a:pt x="389255" y="38100"/>
                  </a:lnTo>
                  <a:cubicBezTo>
                    <a:pt x="195453" y="38100"/>
                    <a:pt x="38100" y="196723"/>
                    <a:pt x="38100" y="392684"/>
                  </a:cubicBezTo>
                  <a:lnTo>
                    <a:pt x="19050" y="392684"/>
                  </a:lnTo>
                  <a:lnTo>
                    <a:pt x="38100" y="392684"/>
                  </a:lnTo>
                  <a:cubicBezTo>
                    <a:pt x="38100" y="588645"/>
                    <a:pt x="195453" y="747268"/>
                    <a:pt x="389255" y="747268"/>
                  </a:cubicBezTo>
                  <a:lnTo>
                    <a:pt x="1949704" y="747268"/>
                  </a:lnTo>
                  <a:cubicBezTo>
                    <a:pt x="2143379" y="747268"/>
                    <a:pt x="2300859" y="588645"/>
                    <a:pt x="2300859" y="392684"/>
                  </a:cubicBezTo>
                  <a:cubicBezTo>
                    <a:pt x="2300859" y="196723"/>
                    <a:pt x="2143379" y="38100"/>
                    <a:pt x="1949704" y="38100"/>
                  </a:cubicBezTo>
                  <a:lnTo>
                    <a:pt x="389255" y="38100"/>
                  </a:lnTo>
                  <a:close/>
                </a:path>
              </a:pathLst>
            </a:custGeom>
            <a:solidFill>
              <a:srgbClr val="02405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0"/>
              <a:ext cx="2338845" cy="7853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Tema #</a:t>
              </a:r>
            </a:p>
          </p:txBody>
        </p:sp>
      </p:grpSp>
      <p:sp>
        <p:nvSpPr>
          <p:cNvPr id="14" name="AutoShape 14"/>
          <p:cNvSpPr/>
          <p:nvPr/>
        </p:nvSpPr>
        <p:spPr>
          <a:xfrm rot="7080">
            <a:off x="2202104" y="2797740"/>
            <a:ext cx="13906833" cy="0"/>
          </a:xfrm>
          <a:prstGeom prst="line">
            <a:avLst/>
          </a:prstGeom>
          <a:ln w="19050" cap="rnd">
            <a:solidFill>
              <a:srgbClr val="0F9ED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15" name="Freeform 15"/>
          <p:cNvSpPr/>
          <p:nvPr/>
        </p:nvSpPr>
        <p:spPr>
          <a:xfrm>
            <a:off x="15476672" y="121890"/>
            <a:ext cx="1812746" cy="1649694"/>
          </a:xfrm>
          <a:custGeom>
            <a:avLst/>
            <a:gdLst/>
            <a:ahLst/>
            <a:cxnLst/>
            <a:rect l="l" t="t" r="r" b="b"/>
            <a:pathLst>
              <a:path w="1812746" h="1649694">
                <a:moveTo>
                  <a:pt x="0" y="0"/>
                </a:moveTo>
                <a:lnTo>
                  <a:pt x="1812746" y="0"/>
                </a:lnTo>
                <a:lnTo>
                  <a:pt x="1812746" y="1649695"/>
                </a:lnTo>
                <a:lnTo>
                  <a:pt x="0" y="16496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6" name="Freeform 16" descr="Logotipo  Descripción generada automáticamente"/>
          <p:cNvSpPr/>
          <p:nvPr/>
        </p:nvSpPr>
        <p:spPr>
          <a:xfrm>
            <a:off x="16587135" y="8796747"/>
            <a:ext cx="1344330" cy="1350140"/>
          </a:xfrm>
          <a:custGeom>
            <a:avLst/>
            <a:gdLst/>
            <a:ahLst/>
            <a:cxnLst/>
            <a:rect l="l" t="t" r="r" b="b"/>
            <a:pathLst>
              <a:path w="1344330" h="1350140">
                <a:moveTo>
                  <a:pt x="0" y="0"/>
                </a:moveTo>
                <a:lnTo>
                  <a:pt x="1344330" y="0"/>
                </a:lnTo>
                <a:lnTo>
                  <a:pt x="1344330" y="1350140"/>
                </a:lnTo>
                <a:lnTo>
                  <a:pt x="0" y="13501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59" b="-59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7" name="TextBox 17"/>
          <p:cNvSpPr txBox="1"/>
          <p:nvPr/>
        </p:nvSpPr>
        <p:spPr>
          <a:xfrm>
            <a:off x="3466607" y="2188627"/>
            <a:ext cx="12194166" cy="729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4"/>
              </a:lnSpc>
            </a:pPr>
            <a:r>
              <a:rPr lang="en-US" sz="2404" b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EN LA SALUD Y LA ENFERMEDAD:  “ EL FUTURO CUIDADOR EN EL MATRIMONIO”</a:t>
            </a:r>
          </a:p>
          <a:p>
            <a:pPr algn="ctr">
              <a:lnSpc>
                <a:spcPts val="2884"/>
              </a:lnSpc>
            </a:pPr>
            <a:endParaRPr lang="en-US" sz="2404" b="1">
              <a:solidFill>
                <a:srgbClr val="2C3E50"/>
              </a:solidFill>
              <a:latin typeface="Aptos Bold"/>
              <a:ea typeface="Aptos Bold"/>
              <a:cs typeface="Aptos Bold"/>
              <a:sym typeface="Aptos Bol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0F8FD">
                <a:alpha val="100000"/>
              </a:srgbClr>
            </a:gs>
            <a:gs pos="61000">
              <a:srgbClr val="74C4E9">
                <a:alpha val="100000"/>
              </a:srgbClr>
            </a:gs>
            <a:gs pos="100000">
              <a:srgbClr val="74C4E9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637475" y="2917987"/>
            <a:ext cx="12210086" cy="7084122"/>
            <a:chOff x="0" y="0"/>
            <a:chExt cx="21721102" cy="12602281"/>
          </a:xfrm>
        </p:grpSpPr>
        <p:sp>
          <p:nvSpPr>
            <p:cNvPr id="3" name="Freeform 3"/>
            <p:cNvSpPr/>
            <p:nvPr/>
          </p:nvSpPr>
          <p:spPr>
            <a:xfrm>
              <a:off x="25400" y="29495"/>
              <a:ext cx="21670390" cy="12543292"/>
            </a:xfrm>
            <a:custGeom>
              <a:avLst/>
              <a:gdLst/>
              <a:ahLst/>
              <a:cxnLst/>
              <a:rect l="l" t="t" r="r" b="b"/>
              <a:pathLst>
                <a:path w="21670390" h="12543292">
                  <a:moveTo>
                    <a:pt x="0" y="796509"/>
                  </a:moveTo>
                  <a:cubicBezTo>
                    <a:pt x="0" y="356593"/>
                    <a:pt x="307848" y="0"/>
                    <a:pt x="687578" y="0"/>
                  </a:cubicBezTo>
                  <a:lnTo>
                    <a:pt x="20982812" y="0"/>
                  </a:lnTo>
                  <a:cubicBezTo>
                    <a:pt x="21362543" y="0"/>
                    <a:pt x="21670390" y="356593"/>
                    <a:pt x="21670390" y="796509"/>
                  </a:cubicBezTo>
                  <a:lnTo>
                    <a:pt x="21670390" y="11746782"/>
                  </a:lnTo>
                  <a:cubicBezTo>
                    <a:pt x="21670390" y="12186699"/>
                    <a:pt x="21362543" y="12543292"/>
                    <a:pt x="20982812" y="12543292"/>
                  </a:cubicBezTo>
                  <a:lnTo>
                    <a:pt x="687578" y="12543292"/>
                  </a:lnTo>
                  <a:cubicBezTo>
                    <a:pt x="307848" y="12543291"/>
                    <a:pt x="0" y="12186698"/>
                    <a:pt x="0" y="11746782"/>
                  </a:cubicBezTo>
                  <a:close/>
                </a:path>
              </a:pathLst>
            </a:custGeom>
            <a:blipFill>
              <a:blip r:embed="rId2"/>
              <a:stretch>
                <a:fillRect l="-981" t="-235" r="-985" b="-177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21721190" cy="12602282"/>
            </a:xfrm>
            <a:custGeom>
              <a:avLst/>
              <a:gdLst/>
              <a:ahLst/>
              <a:cxnLst/>
              <a:rect l="l" t="t" r="r" b="b"/>
              <a:pathLst>
                <a:path w="21721190" h="12602282">
                  <a:moveTo>
                    <a:pt x="0" y="826004"/>
                  </a:moveTo>
                  <a:cubicBezTo>
                    <a:pt x="0" y="369718"/>
                    <a:pt x="319278" y="0"/>
                    <a:pt x="712978" y="0"/>
                  </a:cubicBezTo>
                  <a:lnTo>
                    <a:pt x="21008212" y="0"/>
                  </a:lnTo>
                  <a:lnTo>
                    <a:pt x="21008212" y="29495"/>
                  </a:lnTo>
                  <a:lnTo>
                    <a:pt x="21008212" y="0"/>
                  </a:lnTo>
                  <a:cubicBezTo>
                    <a:pt x="21401912" y="0"/>
                    <a:pt x="21721190" y="369718"/>
                    <a:pt x="21721190" y="826004"/>
                  </a:cubicBezTo>
                  <a:lnTo>
                    <a:pt x="21695790" y="826004"/>
                  </a:lnTo>
                  <a:lnTo>
                    <a:pt x="21721190" y="826004"/>
                  </a:lnTo>
                  <a:lnTo>
                    <a:pt x="21721190" y="11776277"/>
                  </a:lnTo>
                  <a:lnTo>
                    <a:pt x="21695790" y="11776277"/>
                  </a:lnTo>
                  <a:lnTo>
                    <a:pt x="21721190" y="11776277"/>
                  </a:lnTo>
                  <a:cubicBezTo>
                    <a:pt x="21721190" y="12232563"/>
                    <a:pt x="21401912" y="12602282"/>
                    <a:pt x="21008212" y="12602282"/>
                  </a:cubicBezTo>
                  <a:lnTo>
                    <a:pt x="21008212" y="12572787"/>
                  </a:lnTo>
                  <a:lnTo>
                    <a:pt x="21008212" y="12602282"/>
                  </a:lnTo>
                  <a:lnTo>
                    <a:pt x="712978" y="12602282"/>
                  </a:lnTo>
                  <a:lnTo>
                    <a:pt x="712978" y="12572787"/>
                  </a:lnTo>
                  <a:lnTo>
                    <a:pt x="712978" y="12602282"/>
                  </a:lnTo>
                  <a:cubicBezTo>
                    <a:pt x="319278" y="12602282"/>
                    <a:pt x="0" y="12232563"/>
                    <a:pt x="0" y="11776277"/>
                  </a:cubicBezTo>
                  <a:lnTo>
                    <a:pt x="0" y="826004"/>
                  </a:lnTo>
                  <a:lnTo>
                    <a:pt x="25400" y="826004"/>
                  </a:lnTo>
                  <a:lnTo>
                    <a:pt x="0" y="826004"/>
                  </a:lnTo>
                  <a:moveTo>
                    <a:pt x="50800" y="826004"/>
                  </a:moveTo>
                  <a:lnTo>
                    <a:pt x="50800" y="11776277"/>
                  </a:lnTo>
                  <a:lnTo>
                    <a:pt x="25400" y="11776277"/>
                  </a:lnTo>
                  <a:lnTo>
                    <a:pt x="50800" y="11776277"/>
                  </a:lnTo>
                  <a:cubicBezTo>
                    <a:pt x="50800" y="12199824"/>
                    <a:pt x="347218" y="12543292"/>
                    <a:pt x="712978" y="12543292"/>
                  </a:cubicBezTo>
                  <a:lnTo>
                    <a:pt x="21008212" y="12543292"/>
                  </a:lnTo>
                  <a:cubicBezTo>
                    <a:pt x="21373973" y="12543292"/>
                    <a:pt x="21670390" y="12199824"/>
                    <a:pt x="21670390" y="11776277"/>
                  </a:cubicBezTo>
                  <a:lnTo>
                    <a:pt x="21670390" y="826004"/>
                  </a:lnTo>
                  <a:cubicBezTo>
                    <a:pt x="21670390" y="402458"/>
                    <a:pt x="21373973" y="58990"/>
                    <a:pt x="21008212" y="58990"/>
                  </a:cubicBezTo>
                  <a:lnTo>
                    <a:pt x="712978" y="58990"/>
                  </a:lnTo>
                  <a:lnTo>
                    <a:pt x="712978" y="29495"/>
                  </a:lnTo>
                  <a:lnTo>
                    <a:pt x="712978" y="58990"/>
                  </a:lnTo>
                  <a:cubicBezTo>
                    <a:pt x="347218" y="58990"/>
                    <a:pt x="50800" y="402458"/>
                    <a:pt x="50800" y="826004"/>
                  </a:cubicBezTo>
                  <a:close/>
                </a:path>
              </a:pathLst>
            </a:custGeom>
            <a:solidFill>
              <a:srgbClr val="A6CAEC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4288" y="-14288"/>
            <a:ext cx="18316575" cy="1875926"/>
            <a:chOff x="0" y="0"/>
            <a:chExt cx="24422100" cy="2501234"/>
          </a:xfrm>
        </p:grpSpPr>
        <p:sp>
          <p:nvSpPr>
            <p:cNvPr id="6" name="Freeform 6"/>
            <p:cNvSpPr/>
            <p:nvPr/>
          </p:nvSpPr>
          <p:spPr>
            <a:xfrm>
              <a:off x="19050" y="19050"/>
              <a:ext cx="24384000" cy="2463159"/>
            </a:xfrm>
            <a:custGeom>
              <a:avLst/>
              <a:gdLst/>
              <a:ahLst/>
              <a:cxnLst/>
              <a:rect l="l" t="t" r="r" b="b"/>
              <a:pathLst>
                <a:path w="24384000" h="2463159">
                  <a:moveTo>
                    <a:pt x="0" y="0"/>
                  </a:moveTo>
                  <a:lnTo>
                    <a:pt x="24384000" y="0"/>
                  </a:lnTo>
                  <a:lnTo>
                    <a:pt x="24384000" y="2463159"/>
                  </a:lnTo>
                  <a:lnTo>
                    <a:pt x="0" y="2463159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24422100" cy="2501259"/>
            </a:xfrm>
            <a:custGeom>
              <a:avLst/>
              <a:gdLst/>
              <a:ahLst/>
              <a:cxnLst/>
              <a:rect l="l" t="t" r="r" b="b"/>
              <a:pathLst>
                <a:path w="24422100" h="2501259">
                  <a:moveTo>
                    <a:pt x="19050" y="0"/>
                  </a:moveTo>
                  <a:lnTo>
                    <a:pt x="24403050" y="0"/>
                  </a:lnTo>
                  <a:cubicBezTo>
                    <a:pt x="24413590" y="0"/>
                    <a:pt x="24422100" y="8509"/>
                    <a:pt x="24422100" y="19050"/>
                  </a:cubicBezTo>
                  <a:lnTo>
                    <a:pt x="24422100" y="2482209"/>
                  </a:lnTo>
                  <a:cubicBezTo>
                    <a:pt x="24422100" y="2492750"/>
                    <a:pt x="24413590" y="2501259"/>
                    <a:pt x="24403050" y="2501259"/>
                  </a:cubicBezTo>
                  <a:lnTo>
                    <a:pt x="19050" y="2501259"/>
                  </a:lnTo>
                  <a:cubicBezTo>
                    <a:pt x="8509" y="2501259"/>
                    <a:pt x="0" y="2492750"/>
                    <a:pt x="0" y="2482209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2482209"/>
                  </a:lnTo>
                  <a:lnTo>
                    <a:pt x="19050" y="2482209"/>
                  </a:lnTo>
                  <a:lnTo>
                    <a:pt x="19050" y="2463160"/>
                  </a:lnTo>
                  <a:lnTo>
                    <a:pt x="24403050" y="2463160"/>
                  </a:lnTo>
                  <a:lnTo>
                    <a:pt x="24403050" y="2482209"/>
                  </a:lnTo>
                  <a:lnTo>
                    <a:pt x="24384000" y="2482209"/>
                  </a:lnTo>
                  <a:lnTo>
                    <a:pt x="24384000" y="19050"/>
                  </a:lnTo>
                  <a:lnTo>
                    <a:pt x="24403050" y="19050"/>
                  </a:lnTo>
                  <a:lnTo>
                    <a:pt x="2440305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24422100" cy="25012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20"/>
                </a:lnSpc>
              </a:pPr>
              <a:r>
                <a:rPr lang="en-US" sz="3600" b="1">
                  <a:solidFill>
                    <a:srgbClr val="2C3E5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El Taller de la Familia</a:t>
              </a:r>
            </a:p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808080"/>
                  </a:solidFill>
                  <a:latin typeface="Aptos"/>
                  <a:ea typeface="Aptos"/>
                  <a:cs typeface="Aptos"/>
                  <a:sym typeface="Aptos"/>
                </a:rPr>
                <a:t>Para construir el hogar</a:t>
              </a:r>
            </a:p>
          </p:txBody>
        </p:sp>
      </p:grpSp>
      <p:sp>
        <p:nvSpPr>
          <p:cNvPr id="9" name="Freeform 9" descr="Una torre con un reloj en lo alto de una casa  El contenido generado por IA puede ser incorrecto."/>
          <p:cNvSpPr/>
          <p:nvPr/>
        </p:nvSpPr>
        <p:spPr>
          <a:xfrm>
            <a:off x="1017641" y="338252"/>
            <a:ext cx="1825466" cy="1216971"/>
          </a:xfrm>
          <a:custGeom>
            <a:avLst/>
            <a:gdLst/>
            <a:ahLst/>
            <a:cxnLst/>
            <a:rect l="l" t="t" r="r" b="b"/>
            <a:pathLst>
              <a:path w="1825466" h="1216971">
                <a:moveTo>
                  <a:pt x="0" y="0"/>
                </a:moveTo>
                <a:lnTo>
                  <a:pt x="1825467" y="0"/>
                </a:lnTo>
                <a:lnTo>
                  <a:pt x="1825467" y="1216971"/>
                </a:lnTo>
                <a:lnTo>
                  <a:pt x="0" y="12169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10" name="Group 10"/>
          <p:cNvGrpSpPr/>
          <p:nvPr/>
        </p:nvGrpSpPr>
        <p:grpSpPr>
          <a:xfrm>
            <a:off x="8276339" y="1515037"/>
            <a:ext cx="1754134" cy="589016"/>
            <a:chOff x="0" y="0"/>
            <a:chExt cx="2338845" cy="785355"/>
          </a:xfrm>
        </p:grpSpPr>
        <p:sp>
          <p:nvSpPr>
            <p:cNvPr id="11" name="Freeform 11"/>
            <p:cNvSpPr/>
            <p:nvPr/>
          </p:nvSpPr>
          <p:spPr>
            <a:xfrm>
              <a:off x="19050" y="19050"/>
              <a:ext cx="2300859" cy="747268"/>
            </a:xfrm>
            <a:custGeom>
              <a:avLst/>
              <a:gdLst/>
              <a:ahLst/>
              <a:cxnLst/>
              <a:rect l="l" t="t" r="r" b="b"/>
              <a:pathLst>
                <a:path w="2300859" h="747268">
                  <a:moveTo>
                    <a:pt x="370205" y="0"/>
                  </a:moveTo>
                  <a:lnTo>
                    <a:pt x="1930654" y="0"/>
                  </a:lnTo>
                  <a:cubicBezTo>
                    <a:pt x="2135124" y="0"/>
                    <a:pt x="2300859" y="167259"/>
                    <a:pt x="2300859" y="373634"/>
                  </a:cubicBezTo>
                  <a:cubicBezTo>
                    <a:pt x="2300859" y="580009"/>
                    <a:pt x="2135124" y="747268"/>
                    <a:pt x="1930654" y="747268"/>
                  </a:cubicBezTo>
                  <a:lnTo>
                    <a:pt x="370205" y="747268"/>
                  </a:lnTo>
                  <a:cubicBezTo>
                    <a:pt x="165735" y="747268"/>
                    <a:pt x="0" y="580009"/>
                    <a:pt x="0" y="373634"/>
                  </a:cubicBezTo>
                  <a:cubicBezTo>
                    <a:pt x="0" y="167259"/>
                    <a:pt x="165735" y="0"/>
                    <a:pt x="370205" y="0"/>
                  </a:cubicBezTo>
                  <a:close/>
                </a:path>
              </a:pathLst>
            </a:custGeom>
            <a:solidFill>
              <a:srgbClr val="0F9ED5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0" y="0"/>
              <a:ext cx="2338959" cy="785368"/>
            </a:xfrm>
            <a:custGeom>
              <a:avLst/>
              <a:gdLst/>
              <a:ahLst/>
              <a:cxnLst/>
              <a:rect l="l" t="t" r="r" b="b"/>
              <a:pathLst>
                <a:path w="2338959" h="785368">
                  <a:moveTo>
                    <a:pt x="389255" y="0"/>
                  </a:moveTo>
                  <a:lnTo>
                    <a:pt x="1949704" y="0"/>
                  </a:lnTo>
                  <a:lnTo>
                    <a:pt x="1949704" y="19050"/>
                  </a:lnTo>
                  <a:lnTo>
                    <a:pt x="1949704" y="0"/>
                  </a:lnTo>
                  <a:lnTo>
                    <a:pt x="1949704" y="19050"/>
                  </a:lnTo>
                  <a:lnTo>
                    <a:pt x="1949704" y="0"/>
                  </a:lnTo>
                  <a:cubicBezTo>
                    <a:pt x="2164842" y="0"/>
                    <a:pt x="2338959" y="176022"/>
                    <a:pt x="2338959" y="392684"/>
                  </a:cubicBezTo>
                  <a:lnTo>
                    <a:pt x="2319909" y="392684"/>
                  </a:lnTo>
                  <a:lnTo>
                    <a:pt x="2338959" y="392684"/>
                  </a:lnTo>
                  <a:cubicBezTo>
                    <a:pt x="2338959" y="609346"/>
                    <a:pt x="2164842" y="785368"/>
                    <a:pt x="1949704" y="785368"/>
                  </a:cubicBezTo>
                  <a:lnTo>
                    <a:pt x="1949704" y="766318"/>
                  </a:lnTo>
                  <a:lnTo>
                    <a:pt x="1949704" y="785368"/>
                  </a:lnTo>
                  <a:lnTo>
                    <a:pt x="389255" y="785368"/>
                  </a:lnTo>
                  <a:lnTo>
                    <a:pt x="389255" y="766318"/>
                  </a:lnTo>
                  <a:lnTo>
                    <a:pt x="389255" y="785368"/>
                  </a:lnTo>
                  <a:lnTo>
                    <a:pt x="389255" y="766318"/>
                  </a:lnTo>
                  <a:lnTo>
                    <a:pt x="389255" y="785368"/>
                  </a:lnTo>
                  <a:cubicBezTo>
                    <a:pt x="174117" y="785368"/>
                    <a:pt x="0" y="609346"/>
                    <a:pt x="0" y="392684"/>
                  </a:cubicBezTo>
                  <a:cubicBezTo>
                    <a:pt x="0" y="176022"/>
                    <a:pt x="174117" y="0"/>
                    <a:pt x="389255" y="0"/>
                  </a:cubicBezTo>
                  <a:lnTo>
                    <a:pt x="389255" y="19050"/>
                  </a:lnTo>
                  <a:lnTo>
                    <a:pt x="389255" y="0"/>
                  </a:lnTo>
                  <a:moveTo>
                    <a:pt x="389255" y="38100"/>
                  </a:moveTo>
                  <a:lnTo>
                    <a:pt x="389255" y="19050"/>
                  </a:lnTo>
                  <a:lnTo>
                    <a:pt x="389255" y="38100"/>
                  </a:lnTo>
                  <a:cubicBezTo>
                    <a:pt x="195453" y="38100"/>
                    <a:pt x="38100" y="196723"/>
                    <a:pt x="38100" y="392684"/>
                  </a:cubicBezTo>
                  <a:lnTo>
                    <a:pt x="19050" y="392684"/>
                  </a:lnTo>
                  <a:lnTo>
                    <a:pt x="38100" y="392684"/>
                  </a:lnTo>
                  <a:cubicBezTo>
                    <a:pt x="38100" y="588645"/>
                    <a:pt x="195453" y="747268"/>
                    <a:pt x="389255" y="747268"/>
                  </a:cubicBezTo>
                  <a:lnTo>
                    <a:pt x="1949704" y="747268"/>
                  </a:lnTo>
                  <a:cubicBezTo>
                    <a:pt x="2143379" y="747268"/>
                    <a:pt x="2300859" y="588645"/>
                    <a:pt x="2300859" y="392684"/>
                  </a:cubicBezTo>
                  <a:cubicBezTo>
                    <a:pt x="2300859" y="196723"/>
                    <a:pt x="2143379" y="38100"/>
                    <a:pt x="1949704" y="38100"/>
                  </a:cubicBezTo>
                  <a:lnTo>
                    <a:pt x="389255" y="38100"/>
                  </a:lnTo>
                  <a:close/>
                </a:path>
              </a:pathLst>
            </a:custGeom>
            <a:solidFill>
              <a:srgbClr val="02405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0"/>
              <a:ext cx="2338845" cy="7853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Tema #</a:t>
              </a:r>
            </a:p>
          </p:txBody>
        </p:sp>
      </p:grpSp>
      <p:sp>
        <p:nvSpPr>
          <p:cNvPr id="14" name="AutoShape 14"/>
          <p:cNvSpPr/>
          <p:nvPr/>
        </p:nvSpPr>
        <p:spPr>
          <a:xfrm rot="7080">
            <a:off x="2202104" y="2797740"/>
            <a:ext cx="13906833" cy="0"/>
          </a:xfrm>
          <a:prstGeom prst="line">
            <a:avLst/>
          </a:prstGeom>
          <a:ln w="19050" cap="rnd">
            <a:solidFill>
              <a:srgbClr val="0F9ED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15" name="Freeform 15"/>
          <p:cNvSpPr/>
          <p:nvPr/>
        </p:nvSpPr>
        <p:spPr>
          <a:xfrm>
            <a:off x="15476672" y="121890"/>
            <a:ext cx="1812746" cy="1649694"/>
          </a:xfrm>
          <a:custGeom>
            <a:avLst/>
            <a:gdLst/>
            <a:ahLst/>
            <a:cxnLst/>
            <a:rect l="l" t="t" r="r" b="b"/>
            <a:pathLst>
              <a:path w="1812746" h="1649694">
                <a:moveTo>
                  <a:pt x="0" y="0"/>
                </a:moveTo>
                <a:lnTo>
                  <a:pt x="1812746" y="0"/>
                </a:lnTo>
                <a:lnTo>
                  <a:pt x="1812746" y="1649695"/>
                </a:lnTo>
                <a:lnTo>
                  <a:pt x="0" y="16496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6" name="Freeform 16" descr="Logotipo  Descripción generada automáticamente"/>
          <p:cNvSpPr/>
          <p:nvPr/>
        </p:nvSpPr>
        <p:spPr>
          <a:xfrm>
            <a:off x="8367060" y="8796747"/>
            <a:ext cx="1344330" cy="1350140"/>
          </a:xfrm>
          <a:custGeom>
            <a:avLst/>
            <a:gdLst/>
            <a:ahLst/>
            <a:cxnLst/>
            <a:rect l="l" t="t" r="r" b="b"/>
            <a:pathLst>
              <a:path w="1344330" h="1350140">
                <a:moveTo>
                  <a:pt x="0" y="0"/>
                </a:moveTo>
                <a:lnTo>
                  <a:pt x="1344330" y="0"/>
                </a:lnTo>
                <a:lnTo>
                  <a:pt x="1344330" y="1350140"/>
                </a:lnTo>
                <a:lnTo>
                  <a:pt x="0" y="13501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59" b="-59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7" name="TextBox 17"/>
          <p:cNvSpPr txBox="1"/>
          <p:nvPr/>
        </p:nvSpPr>
        <p:spPr>
          <a:xfrm>
            <a:off x="3466607" y="2188627"/>
            <a:ext cx="12194166" cy="729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4"/>
              </a:lnSpc>
            </a:pPr>
            <a:r>
              <a:rPr lang="en-US" sz="2404" b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EN LA SALUD Y LA ENFERMEDAD:  “ EL FUTURO CUIDADOR EN EL MATRIMONIO”</a:t>
            </a:r>
          </a:p>
          <a:p>
            <a:pPr algn="ctr">
              <a:lnSpc>
                <a:spcPts val="2884"/>
              </a:lnSpc>
            </a:pPr>
            <a:endParaRPr lang="en-US" sz="2404" b="1">
              <a:solidFill>
                <a:srgbClr val="2C3E50"/>
              </a:solidFill>
              <a:latin typeface="Aptos Bold"/>
              <a:ea typeface="Aptos Bold"/>
              <a:cs typeface="Aptos Bold"/>
              <a:sym typeface="Aptos Bold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0F8FD">
                <a:alpha val="100000"/>
              </a:srgbClr>
            </a:gs>
            <a:gs pos="61000">
              <a:srgbClr val="74C4E9">
                <a:alpha val="100000"/>
              </a:srgbClr>
            </a:gs>
            <a:gs pos="100000">
              <a:srgbClr val="74C4E9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637475" y="2917987"/>
            <a:ext cx="12210086" cy="7084122"/>
            <a:chOff x="0" y="0"/>
            <a:chExt cx="21721102" cy="12602281"/>
          </a:xfrm>
        </p:grpSpPr>
        <p:sp>
          <p:nvSpPr>
            <p:cNvPr id="3" name="Freeform 3"/>
            <p:cNvSpPr/>
            <p:nvPr/>
          </p:nvSpPr>
          <p:spPr>
            <a:xfrm>
              <a:off x="25400" y="29495"/>
              <a:ext cx="21670390" cy="12543292"/>
            </a:xfrm>
            <a:custGeom>
              <a:avLst/>
              <a:gdLst/>
              <a:ahLst/>
              <a:cxnLst/>
              <a:rect l="l" t="t" r="r" b="b"/>
              <a:pathLst>
                <a:path w="21670390" h="12543292">
                  <a:moveTo>
                    <a:pt x="0" y="796509"/>
                  </a:moveTo>
                  <a:cubicBezTo>
                    <a:pt x="0" y="356593"/>
                    <a:pt x="307848" y="0"/>
                    <a:pt x="687578" y="0"/>
                  </a:cubicBezTo>
                  <a:lnTo>
                    <a:pt x="20982812" y="0"/>
                  </a:lnTo>
                  <a:cubicBezTo>
                    <a:pt x="21362543" y="0"/>
                    <a:pt x="21670390" y="356593"/>
                    <a:pt x="21670390" y="796509"/>
                  </a:cubicBezTo>
                  <a:lnTo>
                    <a:pt x="21670390" y="11746782"/>
                  </a:lnTo>
                  <a:cubicBezTo>
                    <a:pt x="21670390" y="12186699"/>
                    <a:pt x="21362543" y="12543292"/>
                    <a:pt x="20982812" y="12543292"/>
                  </a:cubicBezTo>
                  <a:lnTo>
                    <a:pt x="687578" y="12543292"/>
                  </a:lnTo>
                  <a:cubicBezTo>
                    <a:pt x="307848" y="12543291"/>
                    <a:pt x="0" y="12186698"/>
                    <a:pt x="0" y="11746782"/>
                  </a:cubicBezTo>
                  <a:close/>
                </a:path>
              </a:pathLst>
            </a:custGeom>
            <a:blipFill>
              <a:blip r:embed="rId2"/>
              <a:stretch>
                <a:fillRect t="-7444" b="-7444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21721190" cy="12602282"/>
            </a:xfrm>
            <a:custGeom>
              <a:avLst/>
              <a:gdLst/>
              <a:ahLst/>
              <a:cxnLst/>
              <a:rect l="l" t="t" r="r" b="b"/>
              <a:pathLst>
                <a:path w="21721190" h="12602282">
                  <a:moveTo>
                    <a:pt x="0" y="826004"/>
                  </a:moveTo>
                  <a:cubicBezTo>
                    <a:pt x="0" y="369718"/>
                    <a:pt x="319278" y="0"/>
                    <a:pt x="712978" y="0"/>
                  </a:cubicBezTo>
                  <a:lnTo>
                    <a:pt x="21008212" y="0"/>
                  </a:lnTo>
                  <a:lnTo>
                    <a:pt x="21008212" y="29495"/>
                  </a:lnTo>
                  <a:lnTo>
                    <a:pt x="21008212" y="0"/>
                  </a:lnTo>
                  <a:cubicBezTo>
                    <a:pt x="21401912" y="0"/>
                    <a:pt x="21721190" y="369718"/>
                    <a:pt x="21721190" y="826004"/>
                  </a:cubicBezTo>
                  <a:lnTo>
                    <a:pt x="21695790" y="826004"/>
                  </a:lnTo>
                  <a:lnTo>
                    <a:pt x="21721190" y="826004"/>
                  </a:lnTo>
                  <a:lnTo>
                    <a:pt x="21721190" y="11776277"/>
                  </a:lnTo>
                  <a:lnTo>
                    <a:pt x="21695790" y="11776277"/>
                  </a:lnTo>
                  <a:lnTo>
                    <a:pt x="21721190" y="11776277"/>
                  </a:lnTo>
                  <a:cubicBezTo>
                    <a:pt x="21721190" y="12232563"/>
                    <a:pt x="21401912" y="12602282"/>
                    <a:pt x="21008212" y="12602282"/>
                  </a:cubicBezTo>
                  <a:lnTo>
                    <a:pt x="21008212" y="12572787"/>
                  </a:lnTo>
                  <a:lnTo>
                    <a:pt x="21008212" y="12602282"/>
                  </a:lnTo>
                  <a:lnTo>
                    <a:pt x="712978" y="12602282"/>
                  </a:lnTo>
                  <a:lnTo>
                    <a:pt x="712978" y="12572787"/>
                  </a:lnTo>
                  <a:lnTo>
                    <a:pt x="712978" y="12602282"/>
                  </a:lnTo>
                  <a:cubicBezTo>
                    <a:pt x="319278" y="12602282"/>
                    <a:pt x="0" y="12232563"/>
                    <a:pt x="0" y="11776277"/>
                  </a:cubicBezTo>
                  <a:lnTo>
                    <a:pt x="0" y="826004"/>
                  </a:lnTo>
                  <a:lnTo>
                    <a:pt x="25400" y="826004"/>
                  </a:lnTo>
                  <a:lnTo>
                    <a:pt x="0" y="826004"/>
                  </a:lnTo>
                  <a:moveTo>
                    <a:pt x="50800" y="826004"/>
                  </a:moveTo>
                  <a:lnTo>
                    <a:pt x="50800" y="11776277"/>
                  </a:lnTo>
                  <a:lnTo>
                    <a:pt x="25400" y="11776277"/>
                  </a:lnTo>
                  <a:lnTo>
                    <a:pt x="50800" y="11776277"/>
                  </a:lnTo>
                  <a:cubicBezTo>
                    <a:pt x="50800" y="12199824"/>
                    <a:pt x="347218" y="12543292"/>
                    <a:pt x="712978" y="12543292"/>
                  </a:cubicBezTo>
                  <a:lnTo>
                    <a:pt x="21008212" y="12543292"/>
                  </a:lnTo>
                  <a:cubicBezTo>
                    <a:pt x="21373973" y="12543292"/>
                    <a:pt x="21670390" y="12199824"/>
                    <a:pt x="21670390" y="11776277"/>
                  </a:cubicBezTo>
                  <a:lnTo>
                    <a:pt x="21670390" y="826004"/>
                  </a:lnTo>
                  <a:cubicBezTo>
                    <a:pt x="21670390" y="402458"/>
                    <a:pt x="21373973" y="58990"/>
                    <a:pt x="21008212" y="58990"/>
                  </a:cubicBezTo>
                  <a:lnTo>
                    <a:pt x="712978" y="58990"/>
                  </a:lnTo>
                  <a:lnTo>
                    <a:pt x="712978" y="29495"/>
                  </a:lnTo>
                  <a:lnTo>
                    <a:pt x="712978" y="58990"/>
                  </a:lnTo>
                  <a:cubicBezTo>
                    <a:pt x="347218" y="58990"/>
                    <a:pt x="50800" y="402458"/>
                    <a:pt x="50800" y="826004"/>
                  </a:cubicBezTo>
                  <a:close/>
                </a:path>
              </a:pathLst>
            </a:custGeom>
            <a:solidFill>
              <a:srgbClr val="A6CAEC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4288" y="-14288"/>
            <a:ext cx="18316575" cy="1875926"/>
            <a:chOff x="0" y="0"/>
            <a:chExt cx="24422100" cy="2501234"/>
          </a:xfrm>
        </p:grpSpPr>
        <p:sp>
          <p:nvSpPr>
            <p:cNvPr id="6" name="Freeform 6"/>
            <p:cNvSpPr/>
            <p:nvPr/>
          </p:nvSpPr>
          <p:spPr>
            <a:xfrm>
              <a:off x="19050" y="19050"/>
              <a:ext cx="24384000" cy="2463159"/>
            </a:xfrm>
            <a:custGeom>
              <a:avLst/>
              <a:gdLst/>
              <a:ahLst/>
              <a:cxnLst/>
              <a:rect l="l" t="t" r="r" b="b"/>
              <a:pathLst>
                <a:path w="24384000" h="2463159">
                  <a:moveTo>
                    <a:pt x="0" y="0"/>
                  </a:moveTo>
                  <a:lnTo>
                    <a:pt x="24384000" y="0"/>
                  </a:lnTo>
                  <a:lnTo>
                    <a:pt x="24384000" y="2463159"/>
                  </a:lnTo>
                  <a:lnTo>
                    <a:pt x="0" y="2463159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24422100" cy="2501259"/>
            </a:xfrm>
            <a:custGeom>
              <a:avLst/>
              <a:gdLst/>
              <a:ahLst/>
              <a:cxnLst/>
              <a:rect l="l" t="t" r="r" b="b"/>
              <a:pathLst>
                <a:path w="24422100" h="2501259">
                  <a:moveTo>
                    <a:pt x="19050" y="0"/>
                  </a:moveTo>
                  <a:lnTo>
                    <a:pt x="24403050" y="0"/>
                  </a:lnTo>
                  <a:cubicBezTo>
                    <a:pt x="24413590" y="0"/>
                    <a:pt x="24422100" y="8509"/>
                    <a:pt x="24422100" y="19050"/>
                  </a:cubicBezTo>
                  <a:lnTo>
                    <a:pt x="24422100" y="2482209"/>
                  </a:lnTo>
                  <a:cubicBezTo>
                    <a:pt x="24422100" y="2492750"/>
                    <a:pt x="24413590" y="2501259"/>
                    <a:pt x="24403050" y="2501259"/>
                  </a:cubicBezTo>
                  <a:lnTo>
                    <a:pt x="19050" y="2501259"/>
                  </a:lnTo>
                  <a:cubicBezTo>
                    <a:pt x="8509" y="2501259"/>
                    <a:pt x="0" y="2492750"/>
                    <a:pt x="0" y="2482209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2482209"/>
                  </a:lnTo>
                  <a:lnTo>
                    <a:pt x="19050" y="2482209"/>
                  </a:lnTo>
                  <a:lnTo>
                    <a:pt x="19050" y="2463160"/>
                  </a:lnTo>
                  <a:lnTo>
                    <a:pt x="24403050" y="2463160"/>
                  </a:lnTo>
                  <a:lnTo>
                    <a:pt x="24403050" y="2482209"/>
                  </a:lnTo>
                  <a:lnTo>
                    <a:pt x="24384000" y="2482209"/>
                  </a:lnTo>
                  <a:lnTo>
                    <a:pt x="24384000" y="19050"/>
                  </a:lnTo>
                  <a:lnTo>
                    <a:pt x="24403050" y="19050"/>
                  </a:lnTo>
                  <a:lnTo>
                    <a:pt x="2440305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24422100" cy="25012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20"/>
                </a:lnSpc>
              </a:pPr>
              <a:r>
                <a:rPr lang="en-US" sz="3600" b="1">
                  <a:solidFill>
                    <a:srgbClr val="2C3E5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El Taller de la Familia</a:t>
              </a:r>
            </a:p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808080"/>
                  </a:solidFill>
                  <a:latin typeface="Aptos"/>
                  <a:ea typeface="Aptos"/>
                  <a:cs typeface="Aptos"/>
                  <a:sym typeface="Aptos"/>
                </a:rPr>
                <a:t>Para construir el hogar</a:t>
              </a:r>
            </a:p>
          </p:txBody>
        </p:sp>
      </p:grpSp>
      <p:sp>
        <p:nvSpPr>
          <p:cNvPr id="9" name="Freeform 9" descr="Una torre con un reloj en lo alto de una casa  El contenido generado por IA puede ser incorrecto."/>
          <p:cNvSpPr/>
          <p:nvPr/>
        </p:nvSpPr>
        <p:spPr>
          <a:xfrm>
            <a:off x="1017641" y="338252"/>
            <a:ext cx="1825466" cy="1216971"/>
          </a:xfrm>
          <a:custGeom>
            <a:avLst/>
            <a:gdLst/>
            <a:ahLst/>
            <a:cxnLst/>
            <a:rect l="l" t="t" r="r" b="b"/>
            <a:pathLst>
              <a:path w="1825466" h="1216971">
                <a:moveTo>
                  <a:pt x="0" y="0"/>
                </a:moveTo>
                <a:lnTo>
                  <a:pt x="1825467" y="0"/>
                </a:lnTo>
                <a:lnTo>
                  <a:pt x="1825467" y="1216971"/>
                </a:lnTo>
                <a:lnTo>
                  <a:pt x="0" y="12169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10" name="Group 10"/>
          <p:cNvGrpSpPr/>
          <p:nvPr/>
        </p:nvGrpSpPr>
        <p:grpSpPr>
          <a:xfrm>
            <a:off x="8276339" y="1515037"/>
            <a:ext cx="1754134" cy="589016"/>
            <a:chOff x="0" y="0"/>
            <a:chExt cx="2338845" cy="785355"/>
          </a:xfrm>
        </p:grpSpPr>
        <p:sp>
          <p:nvSpPr>
            <p:cNvPr id="11" name="Freeform 11"/>
            <p:cNvSpPr/>
            <p:nvPr/>
          </p:nvSpPr>
          <p:spPr>
            <a:xfrm>
              <a:off x="19050" y="19050"/>
              <a:ext cx="2300859" cy="747268"/>
            </a:xfrm>
            <a:custGeom>
              <a:avLst/>
              <a:gdLst/>
              <a:ahLst/>
              <a:cxnLst/>
              <a:rect l="l" t="t" r="r" b="b"/>
              <a:pathLst>
                <a:path w="2300859" h="747268">
                  <a:moveTo>
                    <a:pt x="370205" y="0"/>
                  </a:moveTo>
                  <a:lnTo>
                    <a:pt x="1930654" y="0"/>
                  </a:lnTo>
                  <a:cubicBezTo>
                    <a:pt x="2135124" y="0"/>
                    <a:pt x="2300859" y="167259"/>
                    <a:pt x="2300859" y="373634"/>
                  </a:cubicBezTo>
                  <a:cubicBezTo>
                    <a:pt x="2300859" y="580009"/>
                    <a:pt x="2135124" y="747268"/>
                    <a:pt x="1930654" y="747268"/>
                  </a:cubicBezTo>
                  <a:lnTo>
                    <a:pt x="370205" y="747268"/>
                  </a:lnTo>
                  <a:cubicBezTo>
                    <a:pt x="165735" y="747268"/>
                    <a:pt x="0" y="580009"/>
                    <a:pt x="0" y="373634"/>
                  </a:cubicBezTo>
                  <a:cubicBezTo>
                    <a:pt x="0" y="167259"/>
                    <a:pt x="165735" y="0"/>
                    <a:pt x="370205" y="0"/>
                  </a:cubicBezTo>
                  <a:close/>
                </a:path>
              </a:pathLst>
            </a:custGeom>
            <a:solidFill>
              <a:srgbClr val="0F9ED5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0" y="0"/>
              <a:ext cx="2338959" cy="785368"/>
            </a:xfrm>
            <a:custGeom>
              <a:avLst/>
              <a:gdLst/>
              <a:ahLst/>
              <a:cxnLst/>
              <a:rect l="l" t="t" r="r" b="b"/>
              <a:pathLst>
                <a:path w="2338959" h="785368">
                  <a:moveTo>
                    <a:pt x="389255" y="0"/>
                  </a:moveTo>
                  <a:lnTo>
                    <a:pt x="1949704" y="0"/>
                  </a:lnTo>
                  <a:lnTo>
                    <a:pt x="1949704" y="19050"/>
                  </a:lnTo>
                  <a:lnTo>
                    <a:pt x="1949704" y="0"/>
                  </a:lnTo>
                  <a:lnTo>
                    <a:pt x="1949704" y="19050"/>
                  </a:lnTo>
                  <a:lnTo>
                    <a:pt x="1949704" y="0"/>
                  </a:lnTo>
                  <a:cubicBezTo>
                    <a:pt x="2164842" y="0"/>
                    <a:pt x="2338959" y="176022"/>
                    <a:pt x="2338959" y="392684"/>
                  </a:cubicBezTo>
                  <a:lnTo>
                    <a:pt x="2319909" y="392684"/>
                  </a:lnTo>
                  <a:lnTo>
                    <a:pt x="2338959" y="392684"/>
                  </a:lnTo>
                  <a:cubicBezTo>
                    <a:pt x="2338959" y="609346"/>
                    <a:pt x="2164842" y="785368"/>
                    <a:pt x="1949704" y="785368"/>
                  </a:cubicBezTo>
                  <a:lnTo>
                    <a:pt x="1949704" y="766318"/>
                  </a:lnTo>
                  <a:lnTo>
                    <a:pt x="1949704" y="785368"/>
                  </a:lnTo>
                  <a:lnTo>
                    <a:pt x="389255" y="785368"/>
                  </a:lnTo>
                  <a:lnTo>
                    <a:pt x="389255" y="766318"/>
                  </a:lnTo>
                  <a:lnTo>
                    <a:pt x="389255" y="785368"/>
                  </a:lnTo>
                  <a:lnTo>
                    <a:pt x="389255" y="766318"/>
                  </a:lnTo>
                  <a:lnTo>
                    <a:pt x="389255" y="785368"/>
                  </a:lnTo>
                  <a:cubicBezTo>
                    <a:pt x="174117" y="785368"/>
                    <a:pt x="0" y="609346"/>
                    <a:pt x="0" y="392684"/>
                  </a:cubicBezTo>
                  <a:cubicBezTo>
                    <a:pt x="0" y="176022"/>
                    <a:pt x="174117" y="0"/>
                    <a:pt x="389255" y="0"/>
                  </a:cubicBezTo>
                  <a:lnTo>
                    <a:pt x="389255" y="19050"/>
                  </a:lnTo>
                  <a:lnTo>
                    <a:pt x="389255" y="0"/>
                  </a:lnTo>
                  <a:moveTo>
                    <a:pt x="389255" y="38100"/>
                  </a:moveTo>
                  <a:lnTo>
                    <a:pt x="389255" y="19050"/>
                  </a:lnTo>
                  <a:lnTo>
                    <a:pt x="389255" y="38100"/>
                  </a:lnTo>
                  <a:cubicBezTo>
                    <a:pt x="195453" y="38100"/>
                    <a:pt x="38100" y="196723"/>
                    <a:pt x="38100" y="392684"/>
                  </a:cubicBezTo>
                  <a:lnTo>
                    <a:pt x="19050" y="392684"/>
                  </a:lnTo>
                  <a:lnTo>
                    <a:pt x="38100" y="392684"/>
                  </a:lnTo>
                  <a:cubicBezTo>
                    <a:pt x="38100" y="588645"/>
                    <a:pt x="195453" y="747268"/>
                    <a:pt x="389255" y="747268"/>
                  </a:cubicBezTo>
                  <a:lnTo>
                    <a:pt x="1949704" y="747268"/>
                  </a:lnTo>
                  <a:cubicBezTo>
                    <a:pt x="2143379" y="747268"/>
                    <a:pt x="2300859" y="588645"/>
                    <a:pt x="2300859" y="392684"/>
                  </a:cubicBezTo>
                  <a:cubicBezTo>
                    <a:pt x="2300859" y="196723"/>
                    <a:pt x="2143379" y="38100"/>
                    <a:pt x="1949704" y="38100"/>
                  </a:cubicBezTo>
                  <a:lnTo>
                    <a:pt x="389255" y="38100"/>
                  </a:lnTo>
                  <a:close/>
                </a:path>
              </a:pathLst>
            </a:custGeom>
            <a:solidFill>
              <a:srgbClr val="02405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0"/>
              <a:ext cx="2338845" cy="7853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Tema #</a:t>
              </a:r>
            </a:p>
          </p:txBody>
        </p:sp>
      </p:grpSp>
      <p:sp>
        <p:nvSpPr>
          <p:cNvPr id="14" name="AutoShape 14"/>
          <p:cNvSpPr/>
          <p:nvPr/>
        </p:nvSpPr>
        <p:spPr>
          <a:xfrm rot="7080">
            <a:off x="2202104" y="2797740"/>
            <a:ext cx="13906833" cy="0"/>
          </a:xfrm>
          <a:prstGeom prst="line">
            <a:avLst/>
          </a:prstGeom>
          <a:ln w="19050" cap="rnd">
            <a:solidFill>
              <a:srgbClr val="0F9ED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15" name="Freeform 15"/>
          <p:cNvSpPr/>
          <p:nvPr/>
        </p:nvSpPr>
        <p:spPr>
          <a:xfrm>
            <a:off x="15476672" y="121890"/>
            <a:ext cx="1812746" cy="1649694"/>
          </a:xfrm>
          <a:custGeom>
            <a:avLst/>
            <a:gdLst/>
            <a:ahLst/>
            <a:cxnLst/>
            <a:rect l="l" t="t" r="r" b="b"/>
            <a:pathLst>
              <a:path w="1812746" h="1649694">
                <a:moveTo>
                  <a:pt x="0" y="0"/>
                </a:moveTo>
                <a:lnTo>
                  <a:pt x="1812746" y="0"/>
                </a:lnTo>
                <a:lnTo>
                  <a:pt x="1812746" y="1649695"/>
                </a:lnTo>
                <a:lnTo>
                  <a:pt x="0" y="16496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6" name="Freeform 16" descr="Logotipo  Descripción generada automáticamente"/>
          <p:cNvSpPr/>
          <p:nvPr/>
        </p:nvSpPr>
        <p:spPr>
          <a:xfrm>
            <a:off x="8367060" y="8796747"/>
            <a:ext cx="1344330" cy="1350140"/>
          </a:xfrm>
          <a:custGeom>
            <a:avLst/>
            <a:gdLst/>
            <a:ahLst/>
            <a:cxnLst/>
            <a:rect l="l" t="t" r="r" b="b"/>
            <a:pathLst>
              <a:path w="1344330" h="1350140">
                <a:moveTo>
                  <a:pt x="0" y="0"/>
                </a:moveTo>
                <a:lnTo>
                  <a:pt x="1344330" y="0"/>
                </a:lnTo>
                <a:lnTo>
                  <a:pt x="1344330" y="1350140"/>
                </a:lnTo>
                <a:lnTo>
                  <a:pt x="0" y="13501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59" b="-59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7" name="TextBox 17"/>
          <p:cNvSpPr txBox="1"/>
          <p:nvPr/>
        </p:nvSpPr>
        <p:spPr>
          <a:xfrm>
            <a:off x="3466607" y="2188627"/>
            <a:ext cx="12194166" cy="729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4"/>
              </a:lnSpc>
            </a:pPr>
            <a:r>
              <a:rPr lang="en-US" sz="2404" b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EN LA SALUD Y LA ENFERMEDAD:  “ EL FUTURO CUIDADOR EN EL MATRIMONIO”</a:t>
            </a:r>
          </a:p>
          <a:p>
            <a:pPr algn="ctr">
              <a:lnSpc>
                <a:spcPts val="2884"/>
              </a:lnSpc>
            </a:pPr>
            <a:endParaRPr lang="en-US" sz="2404" b="1">
              <a:solidFill>
                <a:srgbClr val="2C3E50"/>
              </a:solidFill>
              <a:latin typeface="Aptos Bold"/>
              <a:ea typeface="Aptos Bold"/>
              <a:cs typeface="Aptos Bold"/>
              <a:sym typeface="Aptos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0F8FD">
                <a:alpha val="100000"/>
              </a:srgbClr>
            </a:gs>
            <a:gs pos="61000">
              <a:srgbClr val="74C4E9">
                <a:alpha val="100000"/>
              </a:srgbClr>
            </a:gs>
            <a:gs pos="100000">
              <a:srgbClr val="74C4E9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3002561"/>
            <a:ext cx="16290827" cy="8139494"/>
            <a:chOff x="0" y="0"/>
            <a:chExt cx="21721102" cy="10852658"/>
          </a:xfrm>
        </p:grpSpPr>
        <p:sp>
          <p:nvSpPr>
            <p:cNvPr id="3" name="Freeform 3"/>
            <p:cNvSpPr/>
            <p:nvPr/>
          </p:nvSpPr>
          <p:spPr>
            <a:xfrm>
              <a:off x="25400" y="25400"/>
              <a:ext cx="21670390" cy="10801858"/>
            </a:xfrm>
            <a:custGeom>
              <a:avLst/>
              <a:gdLst/>
              <a:ahLst/>
              <a:cxnLst/>
              <a:rect l="l" t="t" r="r" b="b"/>
              <a:pathLst>
                <a:path w="21670390" h="10801858">
                  <a:moveTo>
                    <a:pt x="0" y="685927"/>
                  </a:moveTo>
                  <a:cubicBezTo>
                    <a:pt x="0" y="307086"/>
                    <a:pt x="307848" y="0"/>
                    <a:pt x="687578" y="0"/>
                  </a:cubicBezTo>
                  <a:lnTo>
                    <a:pt x="20982812" y="0"/>
                  </a:lnTo>
                  <a:cubicBezTo>
                    <a:pt x="21362543" y="0"/>
                    <a:pt x="21670390" y="307086"/>
                    <a:pt x="21670390" y="685927"/>
                  </a:cubicBezTo>
                  <a:lnTo>
                    <a:pt x="21670390" y="10115931"/>
                  </a:lnTo>
                  <a:cubicBezTo>
                    <a:pt x="21670390" y="10494773"/>
                    <a:pt x="21362543" y="10801858"/>
                    <a:pt x="20982812" y="10801858"/>
                  </a:cubicBezTo>
                  <a:lnTo>
                    <a:pt x="687578" y="10801858"/>
                  </a:lnTo>
                  <a:cubicBezTo>
                    <a:pt x="307848" y="10801858"/>
                    <a:pt x="0" y="10494772"/>
                    <a:pt x="0" y="10115931"/>
                  </a:cubicBezTo>
                  <a:close/>
                </a:path>
              </a:pathLst>
            </a:custGeom>
            <a:gradFill rotWithShape="1">
              <a:gsLst>
                <a:gs pos="78000">
                  <a:srgbClr val="F2F2F2">
                    <a:alpha val="100000"/>
                  </a:srgbClr>
                </a:gs>
                <a:gs pos="90000">
                  <a:srgbClr val="74C4E9">
                    <a:alpha val="100000"/>
                  </a:srgbClr>
                </a:gs>
                <a:gs pos="100000">
                  <a:srgbClr val="74C4E9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21721190" cy="10852658"/>
            </a:xfrm>
            <a:custGeom>
              <a:avLst/>
              <a:gdLst/>
              <a:ahLst/>
              <a:cxnLst/>
              <a:rect l="l" t="t" r="r" b="b"/>
              <a:pathLst>
                <a:path w="21721190" h="10852658">
                  <a:moveTo>
                    <a:pt x="0" y="711327"/>
                  </a:moveTo>
                  <a:cubicBezTo>
                    <a:pt x="0" y="318389"/>
                    <a:pt x="319278" y="0"/>
                    <a:pt x="712978" y="0"/>
                  </a:cubicBezTo>
                  <a:lnTo>
                    <a:pt x="21008212" y="0"/>
                  </a:lnTo>
                  <a:lnTo>
                    <a:pt x="21008212" y="25400"/>
                  </a:lnTo>
                  <a:lnTo>
                    <a:pt x="21008212" y="0"/>
                  </a:lnTo>
                  <a:cubicBezTo>
                    <a:pt x="21401912" y="0"/>
                    <a:pt x="21721190" y="318389"/>
                    <a:pt x="21721190" y="711327"/>
                  </a:cubicBezTo>
                  <a:lnTo>
                    <a:pt x="21695790" y="711327"/>
                  </a:lnTo>
                  <a:lnTo>
                    <a:pt x="21721190" y="711327"/>
                  </a:lnTo>
                  <a:lnTo>
                    <a:pt x="21721190" y="10141331"/>
                  </a:lnTo>
                  <a:lnTo>
                    <a:pt x="21695790" y="10141331"/>
                  </a:lnTo>
                  <a:lnTo>
                    <a:pt x="21721190" y="10141331"/>
                  </a:lnTo>
                  <a:cubicBezTo>
                    <a:pt x="21721190" y="10534269"/>
                    <a:pt x="21401912" y="10852658"/>
                    <a:pt x="21008212" y="10852658"/>
                  </a:cubicBezTo>
                  <a:lnTo>
                    <a:pt x="21008212" y="10827258"/>
                  </a:lnTo>
                  <a:lnTo>
                    <a:pt x="21008212" y="10852658"/>
                  </a:lnTo>
                  <a:lnTo>
                    <a:pt x="712978" y="10852658"/>
                  </a:lnTo>
                  <a:lnTo>
                    <a:pt x="712978" y="10827258"/>
                  </a:lnTo>
                  <a:lnTo>
                    <a:pt x="712978" y="10852658"/>
                  </a:lnTo>
                  <a:cubicBezTo>
                    <a:pt x="319278" y="10852658"/>
                    <a:pt x="0" y="10534269"/>
                    <a:pt x="0" y="10141331"/>
                  </a:cubicBezTo>
                  <a:lnTo>
                    <a:pt x="0" y="711327"/>
                  </a:lnTo>
                  <a:lnTo>
                    <a:pt x="25400" y="711327"/>
                  </a:lnTo>
                  <a:lnTo>
                    <a:pt x="0" y="711327"/>
                  </a:lnTo>
                  <a:moveTo>
                    <a:pt x="50800" y="711327"/>
                  </a:moveTo>
                  <a:lnTo>
                    <a:pt x="50800" y="10141331"/>
                  </a:lnTo>
                  <a:lnTo>
                    <a:pt x="25400" y="10141331"/>
                  </a:lnTo>
                  <a:lnTo>
                    <a:pt x="50800" y="10141331"/>
                  </a:lnTo>
                  <a:cubicBezTo>
                    <a:pt x="50800" y="10506075"/>
                    <a:pt x="347218" y="10801858"/>
                    <a:pt x="712978" y="10801858"/>
                  </a:cubicBezTo>
                  <a:lnTo>
                    <a:pt x="21008212" y="10801858"/>
                  </a:lnTo>
                  <a:cubicBezTo>
                    <a:pt x="21373973" y="10801858"/>
                    <a:pt x="21670390" y="10506075"/>
                    <a:pt x="21670390" y="10141331"/>
                  </a:cubicBezTo>
                  <a:lnTo>
                    <a:pt x="21670390" y="711327"/>
                  </a:lnTo>
                  <a:cubicBezTo>
                    <a:pt x="21670390" y="346583"/>
                    <a:pt x="21373973" y="50800"/>
                    <a:pt x="21008212" y="50800"/>
                  </a:cubicBezTo>
                  <a:lnTo>
                    <a:pt x="712978" y="50800"/>
                  </a:lnTo>
                  <a:lnTo>
                    <a:pt x="712978" y="25400"/>
                  </a:lnTo>
                  <a:lnTo>
                    <a:pt x="712978" y="50800"/>
                  </a:lnTo>
                  <a:cubicBezTo>
                    <a:pt x="347218" y="50800"/>
                    <a:pt x="50800" y="346583"/>
                    <a:pt x="50800" y="711327"/>
                  </a:cubicBezTo>
                  <a:close/>
                </a:path>
              </a:pathLst>
            </a:custGeom>
            <a:solidFill>
              <a:srgbClr val="A6CAEC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4288" y="-14288"/>
            <a:ext cx="18316575" cy="1875926"/>
            <a:chOff x="0" y="0"/>
            <a:chExt cx="24422100" cy="2501234"/>
          </a:xfrm>
        </p:grpSpPr>
        <p:sp>
          <p:nvSpPr>
            <p:cNvPr id="6" name="Freeform 6"/>
            <p:cNvSpPr/>
            <p:nvPr/>
          </p:nvSpPr>
          <p:spPr>
            <a:xfrm>
              <a:off x="19050" y="19050"/>
              <a:ext cx="24384000" cy="2463159"/>
            </a:xfrm>
            <a:custGeom>
              <a:avLst/>
              <a:gdLst/>
              <a:ahLst/>
              <a:cxnLst/>
              <a:rect l="l" t="t" r="r" b="b"/>
              <a:pathLst>
                <a:path w="24384000" h="2463159">
                  <a:moveTo>
                    <a:pt x="0" y="0"/>
                  </a:moveTo>
                  <a:lnTo>
                    <a:pt x="24384000" y="0"/>
                  </a:lnTo>
                  <a:lnTo>
                    <a:pt x="24384000" y="2463159"/>
                  </a:lnTo>
                  <a:lnTo>
                    <a:pt x="0" y="2463159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24422100" cy="2501259"/>
            </a:xfrm>
            <a:custGeom>
              <a:avLst/>
              <a:gdLst/>
              <a:ahLst/>
              <a:cxnLst/>
              <a:rect l="l" t="t" r="r" b="b"/>
              <a:pathLst>
                <a:path w="24422100" h="2501259">
                  <a:moveTo>
                    <a:pt x="19050" y="0"/>
                  </a:moveTo>
                  <a:lnTo>
                    <a:pt x="24403050" y="0"/>
                  </a:lnTo>
                  <a:cubicBezTo>
                    <a:pt x="24413590" y="0"/>
                    <a:pt x="24422100" y="8509"/>
                    <a:pt x="24422100" y="19050"/>
                  </a:cubicBezTo>
                  <a:lnTo>
                    <a:pt x="24422100" y="2482209"/>
                  </a:lnTo>
                  <a:cubicBezTo>
                    <a:pt x="24422100" y="2492750"/>
                    <a:pt x="24413590" y="2501259"/>
                    <a:pt x="24403050" y="2501259"/>
                  </a:cubicBezTo>
                  <a:lnTo>
                    <a:pt x="19050" y="2501259"/>
                  </a:lnTo>
                  <a:cubicBezTo>
                    <a:pt x="8509" y="2501259"/>
                    <a:pt x="0" y="2492750"/>
                    <a:pt x="0" y="2482209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2482209"/>
                  </a:lnTo>
                  <a:lnTo>
                    <a:pt x="19050" y="2482209"/>
                  </a:lnTo>
                  <a:lnTo>
                    <a:pt x="19050" y="2463160"/>
                  </a:lnTo>
                  <a:lnTo>
                    <a:pt x="24403050" y="2463160"/>
                  </a:lnTo>
                  <a:lnTo>
                    <a:pt x="24403050" y="2482209"/>
                  </a:lnTo>
                  <a:lnTo>
                    <a:pt x="24384000" y="2482209"/>
                  </a:lnTo>
                  <a:lnTo>
                    <a:pt x="24384000" y="19050"/>
                  </a:lnTo>
                  <a:lnTo>
                    <a:pt x="24403050" y="19050"/>
                  </a:lnTo>
                  <a:lnTo>
                    <a:pt x="2440305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24422100" cy="25012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20"/>
                </a:lnSpc>
              </a:pPr>
              <a:r>
                <a:rPr lang="en-US" sz="3600" b="1">
                  <a:solidFill>
                    <a:srgbClr val="2C3E5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El Taller de la Familia</a:t>
              </a:r>
            </a:p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808080"/>
                  </a:solidFill>
                  <a:latin typeface="Aptos"/>
                  <a:ea typeface="Aptos"/>
                  <a:cs typeface="Aptos"/>
                  <a:sym typeface="Aptos"/>
                </a:rPr>
                <a:t>Para construir el hogar</a:t>
              </a:r>
            </a:p>
          </p:txBody>
        </p:sp>
      </p:grpSp>
      <p:sp>
        <p:nvSpPr>
          <p:cNvPr id="9" name="Freeform 9" descr="Una torre con un reloj en lo alto de una casa  El contenido generado por IA puede ser incorrecto."/>
          <p:cNvSpPr/>
          <p:nvPr/>
        </p:nvSpPr>
        <p:spPr>
          <a:xfrm>
            <a:off x="1017641" y="338252"/>
            <a:ext cx="1825466" cy="1216971"/>
          </a:xfrm>
          <a:custGeom>
            <a:avLst/>
            <a:gdLst/>
            <a:ahLst/>
            <a:cxnLst/>
            <a:rect l="l" t="t" r="r" b="b"/>
            <a:pathLst>
              <a:path w="1825466" h="1216971">
                <a:moveTo>
                  <a:pt x="0" y="0"/>
                </a:moveTo>
                <a:lnTo>
                  <a:pt x="1825467" y="0"/>
                </a:lnTo>
                <a:lnTo>
                  <a:pt x="1825467" y="1216971"/>
                </a:lnTo>
                <a:lnTo>
                  <a:pt x="0" y="12169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0" name="Freeform 10" descr="Logotipo  Descripción generada automáticamente"/>
          <p:cNvSpPr/>
          <p:nvPr/>
        </p:nvSpPr>
        <p:spPr>
          <a:xfrm>
            <a:off x="8471840" y="8796747"/>
            <a:ext cx="1344330" cy="1350140"/>
          </a:xfrm>
          <a:custGeom>
            <a:avLst/>
            <a:gdLst/>
            <a:ahLst/>
            <a:cxnLst/>
            <a:rect l="l" t="t" r="r" b="b"/>
            <a:pathLst>
              <a:path w="1344330" h="1350140">
                <a:moveTo>
                  <a:pt x="0" y="0"/>
                </a:moveTo>
                <a:lnTo>
                  <a:pt x="1344330" y="0"/>
                </a:lnTo>
                <a:lnTo>
                  <a:pt x="1344330" y="1350140"/>
                </a:lnTo>
                <a:lnTo>
                  <a:pt x="0" y="13501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9" b="-59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11" name="Group 11"/>
          <p:cNvGrpSpPr/>
          <p:nvPr/>
        </p:nvGrpSpPr>
        <p:grpSpPr>
          <a:xfrm>
            <a:off x="8276339" y="1515037"/>
            <a:ext cx="1754134" cy="589016"/>
            <a:chOff x="0" y="0"/>
            <a:chExt cx="2338845" cy="785355"/>
          </a:xfrm>
        </p:grpSpPr>
        <p:sp>
          <p:nvSpPr>
            <p:cNvPr id="12" name="Freeform 12"/>
            <p:cNvSpPr/>
            <p:nvPr/>
          </p:nvSpPr>
          <p:spPr>
            <a:xfrm>
              <a:off x="19050" y="19050"/>
              <a:ext cx="2300859" cy="747268"/>
            </a:xfrm>
            <a:custGeom>
              <a:avLst/>
              <a:gdLst/>
              <a:ahLst/>
              <a:cxnLst/>
              <a:rect l="l" t="t" r="r" b="b"/>
              <a:pathLst>
                <a:path w="2300859" h="747268">
                  <a:moveTo>
                    <a:pt x="370205" y="0"/>
                  </a:moveTo>
                  <a:lnTo>
                    <a:pt x="1930654" y="0"/>
                  </a:lnTo>
                  <a:cubicBezTo>
                    <a:pt x="2135124" y="0"/>
                    <a:pt x="2300859" y="167259"/>
                    <a:pt x="2300859" y="373634"/>
                  </a:cubicBezTo>
                  <a:cubicBezTo>
                    <a:pt x="2300859" y="580009"/>
                    <a:pt x="2135124" y="747268"/>
                    <a:pt x="1930654" y="747268"/>
                  </a:cubicBezTo>
                  <a:lnTo>
                    <a:pt x="370205" y="747268"/>
                  </a:lnTo>
                  <a:cubicBezTo>
                    <a:pt x="165735" y="747268"/>
                    <a:pt x="0" y="580009"/>
                    <a:pt x="0" y="373634"/>
                  </a:cubicBezTo>
                  <a:cubicBezTo>
                    <a:pt x="0" y="167259"/>
                    <a:pt x="165735" y="0"/>
                    <a:pt x="370205" y="0"/>
                  </a:cubicBezTo>
                  <a:close/>
                </a:path>
              </a:pathLst>
            </a:custGeom>
            <a:solidFill>
              <a:srgbClr val="0F9ED5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0"/>
              <a:ext cx="2338959" cy="785368"/>
            </a:xfrm>
            <a:custGeom>
              <a:avLst/>
              <a:gdLst/>
              <a:ahLst/>
              <a:cxnLst/>
              <a:rect l="l" t="t" r="r" b="b"/>
              <a:pathLst>
                <a:path w="2338959" h="785368">
                  <a:moveTo>
                    <a:pt x="389255" y="0"/>
                  </a:moveTo>
                  <a:lnTo>
                    <a:pt x="1949704" y="0"/>
                  </a:lnTo>
                  <a:lnTo>
                    <a:pt x="1949704" y="19050"/>
                  </a:lnTo>
                  <a:lnTo>
                    <a:pt x="1949704" y="0"/>
                  </a:lnTo>
                  <a:lnTo>
                    <a:pt x="1949704" y="19050"/>
                  </a:lnTo>
                  <a:lnTo>
                    <a:pt x="1949704" y="0"/>
                  </a:lnTo>
                  <a:cubicBezTo>
                    <a:pt x="2164842" y="0"/>
                    <a:pt x="2338959" y="176022"/>
                    <a:pt x="2338959" y="392684"/>
                  </a:cubicBezTo>
                  <a:lnTo>
                    <a:pt x="2319909" y="392684"/>
                  </a:lnTo>
                  <a:lnTo>
                    <a:pt x="2338959" y="392684"/>
                  </a:lnTo>
                  <a:cubicBezTo>
                    <a:pt x="2338959" y="609346"/>
                    <a:pt x="2164842" y="785368"/>
                    <a:pt x="1949704" y="785368"/>
                  </a:cubicBezTo>
                  <a:lnTo>
                    <a:pt x="1949704" y="766318"/>
                  </a:lnTo>
                  <a:lnTo>
                    <a:pt x="1949704" y="785368"/>
                  </a:lnTo>
                  <a:lnTo>
                    <a:pt x="389255" y="785368"/>
                  </a:lnTo>
                  <a:lnTo>
                    <a:pt x="389255" y="766318"/>
                  </a:lnTo>
                  <a:lnTo>
                    <a:pt x="389255" y="785368"/>
                  </a:lnTo>
                  <a:lnTo>
                    <a:pt x="389255" y="766318"/>
                  </a:lnTo>
                  <a:lnTo>
                    <a:pt x="389255" y="785368"/>
                  </a:lnTo>
                  <a:cubicBezTo>
                    <a:pt x="174117" y="785368"/>
                    <a:pt x="0" y="609346"/>
                    <a:pt x="0" y="392684"/>
                  </a:cubicBezTo>
                  <a:cubicBezTo>
                    <a:pt x="0" y="176022"/>
                    <a:pt x="174117" y="0"/>
                    <a:pt x="389255" y="0"/>
                  </a:cubicBezTo>
                  <a:lnTo>
                    <a:pt x="389255" y="19050"/>
                  </a:lnTo>
                  <a:lnTo>
                    <a:pt x="389255" y="0"/>
                  </a:lnTo>
                  <a:moveTo>
                    <a:pt x="389255" y="38100"/>
                  </a:moveTo>
                  <a:lnTo>
                    <a:pt x="389255" y="19050"/>
                  </a:lnTo>
                  <a:lnTo>
                    <a:pt x="389255" y="38100"/>
                  </a:lnTo>
                  <a:cubicBezTo>
                    <a:pt x="195453" y="38100"/>
                    <a:pt x="38100" y="196723"/>
                    <a:pt x="38100" y="392684"/>
                  </a:cubicBezTo>
                  <a:lnTo>
                    <a:pt x="19050" y="392684"/>
                  </a:lnTo>
                  <a:lnTo>
                    <a:pt x="38100" y="392684"/>
                  </a:lnTo>
                  <a:cubicBezTo>
                    <a:pt x="38100" y="588645"/>
                    <a:pt x="195453" y="747268"/>
                    <a:pt x="389255" y="747268"/>
                  </a:cubicBezTo>
                  <a:lnTo>
                    <a:pt x="1949704" y="747268"/>
                  </a:lnTo>
                  <a:cubicBezTo>
                    <a:pt x="2143379" y="747268"/>
                    <a:pt x="2300859" y="588645"/>
                    <a:pt x="2300859" y="392684"/>
                  </a:cubicBezTo>
                  <a:cubicBezTo>
                    <a:pt x="2300859" y="196723"/>
                    <a:pt x="2143379" y="38100"/>
                    <a:pt x="1949704" y="38100"/>
                  </a:cubicBezTo>
                  <a:lnTo>
                    <a:pt x="389255" y="38100"/>
                  </a:lnTo>
                  <a:close/>
                </a:path>
              </a:pathLst>
            </a:custGeom>
            <a:solidFill>
              <a:srgbClr val="02405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0"/>
              <a:ext cx="2338845" cy="7853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Tema #</a:t>
              </a:r>
            </a:p>
          </p:txBody>
        </p:sp>
      </p:grpSp>
      <p:sp>
        <p:nvSpPr>
          <p:cNvPr id="15" name="AutoShape 15"/>
          <p:cNvSpPr/>
          <p:nvPr/>
        </p:nvSpPr>
        <p:spPr>
          <a:xfrm rot="7080">
            <a:off x="2202104" y="2797740"/>
            <a:ext cx="13906833" cy="0"/>
          </a:xfrm>
          <a:prstGeom prst="line">
            <a:avLst/>
          </a:prstGeom>
          <a:ln w="19050" cap="rnd">
            <a:solidFill>
              <a:srgbClr val="0F9ED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16" name="Freeform 16"/>
          <p:cNvSpPr/>
          <p:nvPr/>
        </p:nvSpPr>
        <p:spPr>
          <a:xfrm>
            <a:off x="15476672" y="121890"/>
            <a:ext cx="1812746" cy="1649694"/>
          </a:xfrm>
          <a:custGeom>
            <a:avLst/>
            <a:gdLst/>
            <a:ahLst/>
            <a:cxnLst/>
            <a:rect l="l" t="t" r="r" b="b"/>
            <a:pathLst>
              <a:path w="1812746" h="1649694">
                <a:moveTo>
                  <a:pt x="0" y="0"/>
                </a:moveTo>
                <a:lnTo>
                  <a:pt x="1812746" y="0"/>
                </a:lnTo>
                <a:lnTo>
                  <a:pt x="1812746" y="1649695"/>
                </a:lnTo>
                <a:lnTo>
                  <a:pt x="0" y="16496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17" name="Group 17"/>
          <p:cNvGrpSpPr/>
          <p:nvPr/>
        </p:nvGrpSpPr>
        <p:grpSpPr>
          <a:xfrm>
            <a:off x="9563690" y="3337087"/>
            <a:ext cx="7153227" cy="4913980"/>
            <a:chOff x="0" y="0"/>
            <a:chExt cx="1183184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183184" cy="812800"/>
            </a:xfrm>
            <a:custGeom>
              <a:avLst/>
              <a:gdLst/>
              <a:ahLst/>
              <a:cxnLst/>
              <a:rect l="l" t="t" r="r" b="b"/>
              <a:pathLst>
                <a:path w="1183184" h="812800">
                  <a:moveTo>
                    <a:pt x="0" y="0"/>
                  </a:moveTo>
                  <a:lnTo>
                    <a:pt x="1183184" y="0"/>
                  </a:lnTo>
                  <a:lnTo>
                    <a:pt x="1183184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5"/>
              <a:stretch>
                <a:fillRect t="-1949" b="-1949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3466607" y="2188627"/>
            <a:ext cx="12194166" cy="729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4"/>
              </a:lnSpc>
            </a:pPr>
            <a:r>
              <a:rPr lang="en-US" sz="2404" b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EN LA SALUD Y LA ENFERMEDAD:  “ EL FUTURO CUIDADOR EN EL MATRIMONIO”</a:t>
            </a:r>
          </a:p>
          <a:p>
            <a:pPr algn="ctr">
              <a:lnSpc>
                <a:spcPts val="2884"/>
              </a:lnSpc>
            </a:pPr>
            <a:endParaRPr lang="en-US" sz="2404" b="1">
              <a:solidFill>
                <a:srgbClr val="2C3E50"/>
              </a:solidFill>
              <a:latin typeface="Aptos Bold"/>
              <a:ea typeface="Aptos Bold"/>
              <a:cs typeface="Aptos Bold"/>
              <a:sym typeface="Aptos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2202119" y="3241837"/>
            <a:ext cx="2368054" cy="40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  <a:spcBef>
                <a:spcPct val="0"/>
              </a:spcBef>
            </a:pPr>
            <a:r>
              <a:rPr lang="en-US" sz="2700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Charlemos……. 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93839" y="3933825"/>
            <a:ext cx="6982500" cy="5324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240"/>
              </a:lnSpc>
              <a:spcBef>
                <a:spcPct val="0"/>
              </a:spcBef>
            </a:pPr>
            <a:r>
              <a:rPr lang="en-US" sz="2700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1.¿Qué entendemos por salud y enfermedad?</a:t>
            </a:r>
          </a:p>
          <a:p>
            <a:pPr algn="just">
              <a:lnSpc>
                <a:spcPts val="3240"/>
              </a:lnSpc>
              <a:spcBef>
                <a:spcPct val="0"/>
              </a:spcBef>
            </a:pPr>
            <a:endParaRPr lang="en-US" sz="2700">
              <a:solidFill>
                <a:srgbClr val="2C3E50"/>
              </a:solidFill>
              <a:latin typeface="Aptos"/>
              <a:ea typeface="Aptos"/>
              <a:cs typeface="Aptos"/>
              <a:sym typeface="Aptos"/>
            </a:endParaRPr>
          </a:p>
          <a:p>
            <a:pPr algn="just">
              <a:lnSpc>
                <a:spcPts val="3240"/>
              </a:lnSpc>
              <a:spcBef>
                <a:spcPct val="0"/>
              </a:spcBef>
            </a:pPr>
            <a:r>
              <a:rPr lang="en-US" sz="2700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2.El impacto de la enfermedad en la pareja – Del “nosotros” al “nosotros con “enfermedad”</a:t>
            </a:r>
          </a:p>
          <a:p>
            <a:pPr algn="just">
              <a:lnSpc>
                <a:spcPts val="3240"/>
              </a:lnSpc>
              <a:spcBef>
                <a:spcPct val="0"/>
              </a:spcBef>
            </a:pPr>
            <a:endParaRPr lang="en-US" sz="2700">
              <a:solidFill>
                <a:srgbClr val="2C3E50"/>
              </a:solidFill>
              <a:latin typeface="Aptos"/>
              <a:ea typeface="Aptos"/>
              <a:cs typeface="Aptos"/>
              <a:sym typeface="Aptos"/>
            </a:endParaRPr>
          </a:p>
          <a:p>
            <a:pPr algn="just">
              <a:lnSpc>
                <a:spcPts val="3240"/>
              </a:lnSpc>
              <a:spcBef>
                <a:spcPct val="0"/>
              </a:spcBef>
            </a:pPr>
            <a:r>
              <a:rPr lang="en-US" sz="2700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3.El cuidado como acto de amor.. Y desgaste-fortaleza y vulnerabilidad en la misma balanza</a:t>
            </a:r>
          </a:p>
          <a:p>
            <a:pPr algn="just">
              <a:lnSpc>
                <a:spcPts val="3240"/>
              </a:lnSpc>
              <a:spcBef>
                <a:spcPct val="0"/>
              </a:spcBef>
            </a:pPr>
            <a:endParaRPr lang="en-US" sz="2700">
              <a:solidFill>
                <a:srgbClr val="2C3E50"/>
              </a:solidFill>
              <a:latin typeface="Aptos"/>
              <a:ea typeface="Aptos"/>
              <a:cs typeface="Aptos"/>
              <a:sym typeface="Aptos"/>
            </a:endParaRPr>
          </a:p>
          <a:p>
            <a:pPr algn="just">
              <a:lnSpc>
                <a:spcPts val="3240"/>
              </a:lnSpc>
              <a:spcBef>
                <a:spcPct val="0"/>
              </a:spcBef>
            </a:pPr>
            <a:r>
              <a:rPr lang="en-US" sz="2700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4.Riesgos para el matrimonio- Lo que no se habla, pero ocurre </a:t>
            </a:r>
          </a:p>
          <a:p>
            <a:pPr algn="just">
              <a:lnSpc>
                <a:spcPts val="3240"/>
              </a:lnSpc>
              <a:spcBef>
                <a:spcPct val="0"/>
              </a:spcBef>
            </a:pPr>
            <a:endParaRPr lang="en-US" sz="2700">
              <a:solidFill>
                <a:srgbClr val="2C3E50"/>
              </a:solidFill>
              <a:latin typeface="Aptos"/>
              <a:ea typeface="Aptos"/>
              <a:cs typeface="Aptos"/>
              <a:sym typeface="Aptos"/>
            </a:endParaRPr>
          </a:p>
          <a:p>
            <a:pPr algn="just">
              <a:lnSpc>
                <a:spcPts val="3240"/>
              </a:lnSpc>
              <a:spcBef>
                <a:spcPct val="0"/>
              </a:spcBef>
            </a:pPr>
            <a:r>
              <a:rPr lang="en-US" sz="2700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5.Estrategias para cuidar sin romperse- Proteger al cuidado y a la pareja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0F8FD">
                <a:alpha val="100000"/>
              </a:srgbClr>
            </a:gs>
            <a:gs pos="61000">
              <a:srgbClr val="74C4E9">
                <a:alpha val="100000"/>
              </a:srgbClr>
            </a:gs>
            <a:gs pos="100000">
              <a:srgbClr val="74C4E9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3002561"/>
            <a:ext cx="16290827" cy="8139494"/>
            <a:chOff x="0" y="0"/>
            <a:chExt cx="21721102" cy="10852658"/>
          </a:xfrm>
        </p:grpSpPr>
        <p:sp>
          <p:nvSpPr>
            <p:cNvPr id="3" name="Freeform 3"/>
            <p:cNvSpPr/>
            <p:nvPr/>
          </p:nvSpPr>
          <p:spPr>
            <a:xfrm>
              <a:off x="25400" y="25400"/>
              <a:ext cx="21670390" cy="10801858"/>
            </a:xfrm>
            <a:custGeom>
              <a:avLst/>
              <a:gdLst/>
              <a:ahLst/>
              <a:cxnLst/>
              <a:rect l="l" t="t" r="r" b="b"/>
              <a:pathLst>
                <a:path w="21670390" h="10801858">
                  <a:moveTo>
                    <a:pt x="0" y="685927"/>
                  </a:moveTo>
                  <a:cubicBezTo>
                    <a:pt x="0" y="307086"/>
                    <a:pt x="307848" y="0"/>
                    <a:pt x="687578" y="0"/>
                  </a:cubicBezTo>
                  <a:lnTo>
                    <a:pt x="20982812" y="0"/>
                  </a:lnTo>
                  <a:cubicBezTo>
                    <a:pt x="21362543" y="0"/>
                    <a:pt x="21670390" y="307086"/>
                    <a:pt x="21670390" y="685927"/>
                  </a:cubicBezTo>
                  <a:lnTo>
                    <a:pt x="21670390" y="10115931"/>
                  </a:lnTo>
                  <a:cubicBezTo>
                    <a:pt x="21670390" y="10494773"/>
                    <a:pt x="21362543" y="10801858"/>
                    <a:pt x="20982812" y="10801858"/>
                  </a:cubicBezTo>
                  <a:lnTo>
                    <a:pt x="687578" y="10801858"/>
                  </a:lnTo>
                  <a:cubicBezTo>
                    <a:pt x="307848" y="10801858"/>
                    <a:pt x="0" y="10494772"/>
                    <a:pt x="0" y="10115931"/>
                  </a:cubicBezTo>
                  <a:close/>
                </a:path>
              </a:pathLst>
            </a:custGeom>
            <a:gradFill rotWithShape="1">
              <a:gsLst>
                <a:gs pos="78000">
                  <a:srgbClr val="F2F2F2">
                    <a:alpha val="100000"/>
                  </a:srgbClr>
                </a:gs>
                <a:gs pos="90000">
                  <a:srgbClr val="74C4E9">
                    <a:alpha val="100000"/>
                  </a:srgbClr>
                </a:gs>
                <a:gs pos="100000">
                  <a:srgbClr val="74C4E9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21721190" cy="10852658"/>
            </a:xfrm>
            <a:custGeom>
              <a:avLst/>
              <a:gdLst/>
              <a:ahLst/>
              <a:cxnLst/>
              <a:rect l="l" t="t" r="r" b="b"/>
              <a:pathLst>
                <a:path w="21721190" h="10852658">
                  <a:moveTo>
                    <a:pt x="0" y="711327"/>
                  </a:moveTo>
                  <a:cubicBezTo>
                    <a:pt x="0" y="318389"/>
                    <a:pt x="319278" y="0"/>
                    <a:pt x="712978" y="0"/>
                  </a:cubicBezTo>
                  <a:lnTo>
                    <a:pt x="21008212" y="0"/>
                  </a:lnTo>
                  <a:lnTo>
                    <a:pt x="21008212" y="25400"/>
                  </a:lnTo>
                  <a:lnTo>
                    <a:pt x="21008212" y="0"/>
                  </a:lnTo>
                  <a:cubicBezTo>
                    <a:pt x="21401912" y="0"/>
                    <a:pt x="21721190" y="318389"/>
                    <a:pt x="21721190" y="711327"/>
                  </a:cubicBezTo>
                  <a:lnTo>
                    <a:pt x="21695790" y="711327"/>
                  </a:lnTo>
                  <a:lnTo>
                    <a:pt x="21721190" y="711327"/>
                  </a:lnTo>
                  <a:lnTo>
                    <a:pt x="21721190" y="10141331"/>
                  </a:lnTo>
                  <a:lnTo>
                    <a:pt x="21695790" y="10141331"/>
                  </a:lnTo>
                  <a:lnTo>
                    <a:pt x="21721190" y="10141331"/>
                  </a:lnTo>
                  <a:cubicBezTo>
                    <a:pt x="21721190" y="10534269"/>
                    <a:pt x="21401912" y="10852658"/>
                    <a:pt x="21008212" y="10852658"/>
                  </a:cubicBezTo>
                  <a:lnTo>
                    <a:pt x="21008212" y="10827258"/>
                  </a:lnTo>
                  <a:lnTo>
                    <a:pt x="21008212" y="10852658"/>
                  </a:lnTo>
                  <a:lnTo>
                    <a:pt x="712978" y="10852658"/>
                  </a:lnTo>
                  <a:lnTo>
                    <a:pt x="712978" y="10827258"/>
                  </a:lnTo>
                  <a:lnTo>
                    <a:pt x="712978" y="10852658"/>
                  </a:lnTo>
                  <a:cubicBezTo>
                    <a:pt x="319278" y="10852658"/>
                    <a:pt x="0" y="10534269"/>
                    <a:pt x="0" y="10141331"/>
                  </a:cubicBezTo>
                  <a:lnTo>
                    <a:pt x="0" y="711327"/>
                  </a:lnTo>
                  <a:lnTo>
                    <a:pt x="25400" y="711327"/>
                  </a:lnTo>
                  <a:lnTo>
                    <a:pt x="0" y="711327"/>
                  </a:lnTo>
                  <a:moveTo>
                    <a:pt x="50800" y="711327"/>
                  </a:moveTo>
                  <a:lnTo>
                    <a:pt x="50800" y="10141331"/>
                  </a:lnTo>
                  <a:lnTo>
                    <a:pt x="25400" y="10141331"/>
                  </a:lnTo>
                  <a:lnTo>
                    <a:pt x="50800" y="10141331"/>
                  </a:lnTo>
                  <a:cubicBezTo>
                    <a:pt x="50800" y="10506075"/>
                    <a:pt x="347218" y="10801858"/>
                    <a:pt x="712978" y="10801858"/>
                  </a:cubicBezTo>
                  <a:lnTo>
                    <a:pt x="21008212" y="10801858"/>
                  </a:lnTo>
                  <a:cubicBezTo>
                    <a:pt x="21373973" y="10801858"/>
                    <a:pt x="21670390" y="10506075"/>
                    <a:pt x="21670390" y="10141331"/>
                  </a:cubicBezTo>
                  <a:lnTo>
                    <a:pt x="21670390" y="711327"/>
                  </a:lnTo>
                  <a:cubicBezTo>
                    <a:pt x="21670390" y="346583"/>
                    <a:pt x="21373973" y="50800"/>
                    <a:pt x="21008212" y="50800"/>
                  </a:cubicBezTo>
                  <a:lnTo>
                    <a:pt x="712978" y="50800"/>
                  </a:lnTo>
                  <a:lnTo>
                    <a:pt x="712978" y="25400"/>
                  </a:lnTo>
                  <a:lnTo>
                    <a:pt x="712978" y="50800"/>
                  </a:lnTo>
                  <a:cubicBezTo>
                    <a:pt x="347218" y="50800"/>
                    <a:pt x="50800" y="346583"/>
                    <a:pt x="50800" y="711327"/>
                  </a:cubicBezTo>
                  <a:close/>
                </a:path>
              </a:pathLst>
            </a:custGeom>
            <a:solidFill>
              <a:srgbClr val="A6CAEC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4288" y="-14288"/>
            <a:ext cx="18316575" cy="1875926"/>
            <a:chOff x="0" y="0"/>
            <a:chExt cx="24422100" cy="2501234"/>
          </a:xfrm>
        </p:grpSpPr>
        <p:sp>
          <p:nvSpPr>
            <p:cNvPr id="6" name="Freeform 6"/>
            <p:cNvSpPr/>
            <p:nvPr/>
          </p:nvSpPr>
          <p:spPr>
            <a:xfrm>
              <a:off x="19050" y="19050"/>
              <a:ext cx="24384000" cy="2463159"/>
            </a:xfrm>
            <a:custGeom>
              <a:avLst/>
              <a:gdLst/>
              <a:ahLst/>
              <a:cxnLst/>
              <a:rect l="l" t="t" r="r" b="b"/>
              <a:pathLst>
                <a:path w="24384000" h="2463159">
                  <a:moveTo>
                    <a:pt x="0" y="0"/>
                  </a:moveTo>
                  <a:lnTo>
                    <a:pt x="24384000" y="0"/>
                  </a:lnTo>
                  <a:lnTo>
                    <a:pt x="24384000" y="2463159"/>
                  </a:lnTo>
                  <a:lnTo>
                    <a:pt x="0" y="2463159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24422100" cy="2501259"/>
            </a:xfrm>
            <a:custGeom>
              <a:avLst/>
              <a:gdLst/>
              <a:ahLst/>
              <a:cxnLst/>
              <a:rect l="l" t="t" r="r" b="b"/>
              <a:pathLst>
                <a:path w="24422100" h="2501259">
                  <a:moveTo>
                    <a:pt x="19050" y="0"/>
                  </a:moveTo>
                  <a:lnTo>
                    <a:pt x="24403050" y="0"/>
                  </a:lnTo>
                  <a:cubicBezTo>
                    <a:pt x="24413590" y="0"/>
                    <a:pt x="24422100" y="8509"/>
                    <a:pt x="24422100" y="19050"/>
                  </a:cubicBezTo>
                  <a:lnTo>
                    <a:pt x="24422100" y="2482209"/>
                  </a:lnTo>
                  <a:cubicBezTo>
                    <a:pt x="24422100" y="2492750"/>
                    <a:pt x="24413590" y="2501259"/>
                    <a:pt x="24403050" y="2501259"/>
                  </a:cubicBezTo>
                  <a:lnTo>
                    <a:pt x="19050" y="2501259"/>
                  </a:lnTo>
                  <a:cubicBezTo>
                    <a:pt x="8509" y="2501259"/>
                    <a:pt x="0" y="2492750"/>
                    <a:pt x="0" y="2482209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2482209"/>
                  </a:lnTo>
                  <a:lnTo>
                    <a:pt x="19050" y="2482209"/>
                  </a:lnTo>
                  <a:lnTo>
                    <a:pt x="19050" y="2463160"/>
                  </a:lnTo>
                  <a:lnTo>
                    <a:pt x="24403050" y="2463160"/>
                  </a:lnTo>
                  <a:lnTo>
                    <a:pt x="24403050" y="2482209"/>
                  </a:lnTo>
                  <a:lnTo>
                    <a:pt x="24384000" y="2482209"/>
                  </a:lnTo>
                  <a:lnTo>
                    <a:pt x="24384000" y="19050"/>
                  </a:lnTo>
                  <a:lnTo>
                    <a:pt x="24403050" y="19050"/>
                  </a:lnTo>
                  <a:lnTo>
                    <a:pt x="2440305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24422100" cy="25012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20"/>
                </a:lnSpc>
              </a:pPr>
              <a:r>
                <a:rPr lang="en-US" sz="3600" b="1">
                  <a:solidFill>
                    <a:srgbClr val="2C3E5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El Taller de la Familia</a:t>
              </a:r>
            </a:p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808080"/>
                  </a:solidFill>
                  <a:latin typeface="Aptos"/>
                  <a:ea typeface="Aptos"/>
                  <a:cs typeface="Aptos"/>
                  <a:sym typeface="Aptos"/>
                </a:rPr>
                <a:t>Para construir el hogar</a:t>
              </a:r>
            </a:p>
          </p:txBody>
        </p:sp>
      </p:grpSp>
      <p:sp>
        <p:nvSpPr>
          <p:cNvPr id="9" name="Freeform 9" descr="Una torre con un reloj en lo alto de una casa  El contenido generado por IA puede ser incorrecto."/>
          <p:cNvSpPr/>
          <p:nvPr/>
        </p:nvSpPr>
        <p:spPr>
          <a:xfrm>
            <a:off x="1017641" y="338252"/>
            <a:ext cx="1825466" cy="1216971"/>
          </a:xfrm>
          <a:custGeom>
            <a:avLst/>
            <a:gdLst/>
            <a:ahLst/>
            <a:cxnLst/>
            <a:rect l="l" t="t" r="r" b="b"/>
            <a:pathLst>
              <a:path w="1825466" h="1216971">
                <a:moveTo>
                  <a:pt x="0" y="0"/>
                </a:moveTo>
                <a:lnTo>
                  <a:pt x="1825467" y="0"/>
                </a:lnTo>
                <a:lnTo>
                  <a:pt x="1825467" y="1216971"/>
                </a:lnTo>
                <a:lnTo>
                  <a:pt x="0" y="12169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0" name="Freeform 10" descr="Logotipo  Descripción generada automáticamente"/>
          <p:cNvSpPr/>
          <p:nvPr/>
        </p:nvSpPr>
        <p:spPr>
          <a:xfrm>
            <a:off x="16943670" y="8936860"/>
            <a:ext cx="1344330" cy="1350140"/>
          </a:xfrm>
          <a:custGeom>
            <a:avLst/>
            <a:gdLst/>
            <a:ahLst/>
            <a:cxnLst/>
            <a:rect l="l" t="t" r="r" b="b"/>
            <a:pathLst>
              <a:path w="1344330" h="1350140">
                <a:moveTo>
                  <a:pt x="0" y="0"/>
                </a:moveTo>
                <a:lnTo>
                  <a:pt x="1344330" y="0"/>
                </a:lnTo>
                <a:lnTo>
                  <a:pt x="1344330" y="1350140"/>
                </a:lnTo>
                <a:lnTo>
                  <a:pt x="0" y="13501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9" b="-59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11" name="Group 11"/>
          <p:cNvGrpSpPr/>
          <p:nvPr/>
        </p:nvGrpSpPr>
        <p:grpSpPr>
          <a:xfrm>
            <a:off x="8276339" y="1515037"/>
            <a:ext cx="1754134" cy="589016"/>
            <a:chOff x="0" y="0"/>
            <a:chExt cx="2338845" cy="785355"/>
          </a:xfrm>
        </p:grpSpPr>
        <p:sp>
          <p:nvSpPr>
            <p:cNvPr id="12" name="Freeform 12"/>
            <p:cNvSpPr/>
            <p:nvPr/>
          </p:nvSpPr>
          <p:spPr>
            <a:xfrm>
              <a:off x="19050" y="19050"/>
              <a:ext cx="2300859" cy="747268"/>
            </a:xfrm>
            <a:custGeom>
              <a:avLst/>
              <a:gdLst/>
              <a:ahLst/>
              <a:cxnLst/>
              <a:rect l="l" t="t" r="r" b="b"/>
              <a:pathLst>
                <a:path w="2300859" h="747268">
                  <a:moveTo>
                    <a:pt x="370205" y="0"/>
                  </a:moveTo>
                  <a:lnTo>
                    <a:pt x="1930654" y="0"/>
                  </a:lnTo>
                  <a:cubicBezTo>
                    <a:pt x="2135124" y="0"/>
                    <a:pt x="2300859" y="167259"/>
                    <a:pt x="2300859" y="373634"/>
                  </a:cubicBezTo>
                  <a:cubicBezTo>
                    <a:pt x="2300859" y="580009"/>
                    <a:pt x="2135124" y="747268"/>
                    <a:pt x="1930654" y="747268"/>
                  </a:cubicBezTo>
                  <a:lnTo>
                    <a:pt x="370205" y="747268"/>
                  </a:lnTo>
                  <a:cubicBezTo>
                    <a:pt x="165735" y="747268"/>
                    <a:pt x="0" y="580009"/>
                    <a:pt x="0" y="373634"/>
                  </a:cubicBezTo>
                  <a:cubicBezTo>
                    <a:pt x="0" y="167259"/>
                    <a:pt x="165735" y="0"/>
                    <a:pt x="370205" y="0"/>
                  </a:cubicBezTo>
                  <a:close/>
                </a:path>
              </a:pathLst>
            </a:custGeom>
            <a:solidFill>
              <a:srgbClr val="0F9ED5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0"/>
              <a:ext cx="2338959" cy="785368"/>
            </a:xfrm>
            <a:custGeom>
              <a:avLst/>
              <a:gdLst/>
              <a:ahLst/>
              <a:cxnLst/>
              <a:rect l="l" t="t" r="r" b="b"/>
              <a:pathLst>
                <a:path w="2338959" h="785368">
                  <a:moveTo>
                    <a:pt x="389255" y="0"/>
                  </a:moveTo>
                  <a:lnTo>
                    <a:pt x="1949704" y="0"/>
                  </a:lnTo>
                  <a:lnTo>
                    <a:pt x="1949704" y="19050"/>
                  </a:lnTo>
                  <a:lnTo>
                    <a:pt x="1949704" y="0"/>
                  </a:lnTo>
                  <a:lnTo>
                    <a:pt x="1949704" y="19050"/>
                  </a:lnTo>
                  <a:lnTo>
                    <a:pt x="1949704" y="0"/>
                  </a:lnTo>
                  <a:cubicBezTo>
                    <a:pt x="2164842" y="0"/>
                    <a:pt x="2338959" y="176022"/>
                    <a:pt x="2338959" y="392684"/>
                  </a:cubicBezTo>
                  <a:lnTo>
                    <a:pt x="2319909" y="392684"/>
                  </a:lnTo>
                  <a:lnTo>
                    <a:pt x="2338959" y="392684"/>
                  </a:lnTo>
                  <a:cubicBezTo>
                    <a:pt x="2338959" y="609346"/>
                    <a:pt x="2164842" y="785368"/>
                    <a:pt x="1949704" y="785368"/>
                  </a:cubicBezTo>
                  <a:lnTo>
                    <a:pt x="1949704" y="766318"/>
                  </a:lnTo>
                  <a:lnTo>
                    <a:pt x="1949704" y="785368"/>
                  </a:lnTo>
                  <a:lnTo>
                    <a:pt x="389255" y="785368"/>
                  </a:lnTo>
                  <a:lnTo>
                    <a:pt x="389255" y="766318"/>
                  </a:lnTo>
                  <a:lnTo>
                    <a:pt x="389255" y="785368"/>
                  </a:lnTo>
                  <a:lnTo>
                    <a:pt x="389255" y="766318"/>
                  </a:lnTo>
                  <a:lnTo>
                    <a:pt x="389255" y="785368"/>
                  </a:lnTo>
                  <a:cubicBezTo>
                    <a:pt x="174117" y="785368"/>
                    <a:pt x="0" y="609346"/>
                    <a:pt x="0" y="392684"/>
                  </a:cubicBezTo>
                  <a:cubicBezTo>
                    <a:pt x="0" y="176022"/>
                    <a:pt x="174117" y="0"/>
                    <a:pt x="389255" y="0"/>
                  </a:cubicBezTo>
                  <a:lnTo>
                    <a:pt x="389255" y="19050"/>
                  </a:lnTo>
                  <a:lnTo>
                    <a:pt x="389255" y="0"/>
                  </a:lnTo>
                  <a:moveTo>
                    <a:pt x="389255" y="38100"/>
                  </a:moveTo>
                  <a:lnTo>
                    <a:pt x="389255" y="19050"/>
                  </a:lnTo>
                  <a:lnTo>
                    <a:pt x="389255" y="38100"/>
                  </a:lnTo>
                  <a:cubicBezTo>
                    <a:pt x="195453" y="38100"/>
                    <a:pt x="38100" y="196723"/>
                    <a:pt x="38100" y="392684"/>
                  </a:cubicBezTo>
                  <a:lnTo>
                    <a:pt x="19050" y="392684"/>
                  </a:lnTo>
                  <a:lnTo>
                    <a:pt x="38100" y="392684"/>
                  </a:lnTo>
                  <a:cubicBezTo>
                    <a:pt x="38100" y="588645"/>
                    <a:pt x="195453" y="747268"/>
                    <a:pt x="389255" y="747268"/>
                  </a:cubicBezTo>
                  <a:lnTo>
                    <a:pt x="1949704" y="747268"/>
                  </a:lnTo>
                  <a:cubicBezTo>
                    <a:pt x="2143379" y="747268"/>
                    <a:pt x="2300859" y="588645"/>
                    <a:pt x="2300859" y="392684"/>
                  </a:cubicBezTo>
                  <a:cubicBezTo>
                    <a:pt x="2300859" y="196723"/>
                    <a:pt x="2143379" y="38100"/>
                    <a:pt x="1949704" y="38100"/>
                  </a:cubicBezTo>
                  <a:lnTo>
                    <a:pt x="389255" y="38100"/>
                  </a:lnTo>
                  <a:close/>
                </a:path>
              </a:pathLst>
            </a:custGeom>
            <a:solidFill>
              <a:srgbClr val="02405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0"/>
              <a:ext cx="2338845" cy="7853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Tema #</a:t>
              </a:r>
            </a:p>
          </p:txBody>
        </p:sp>
      </p:grpSp>
      <p:sp>
        <p:nvSpPr>
          <p:cNvPr id="15" name="AutoShape 15"/>
          <p:cNvSpPr/>
          <p:nvPr/>
        </p:nvSpPr>
        <p:spPr>
          <a:xfrm rot="7080">
            <a:off x="2202104" y="2797740"/>
            <a:ext cx="13906833" cy="0"/>
          </a:xfrm>
          <a:prstGeom prst="line">
            <a:avLst/>
          </a:prstGeom>
          <a:ln w="19050" cap="rnd">
            <a:solidFill>
              <a:srgbClr val="0F9ED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16" name="Freeform 16"/>
          <p:cNvSpPr/>
          <p:nvPr/>
        </p:nvSpPr>
        <p:spPr>
          <a:xfrm>
            <a:off x="15476672" y="121890"/>
            <a:ext cx="1812746" cy="1649694"/>
          </a:xfrm>
          <a:custGeom>
            <a:avLst/>
            <a:gdLst/>
            <a:ahLst/>
            <a:cxnLst/>
            <a:rect l="l" t="t" r="r" b="b"/>
            <a:pathLst>
              <a:path w="1812746" h="1649694">
                <a:moveTo>
                  <a:pt x="0" y="0"/>
                </a:moveTo>
                <a:lnTo>
                  <a:pt x="1812746" y="0"/>
                </a:lnTo>
                <a:lnTo>
                  <a:pt x="1812746" y="1649695"/>
                </a:lnTo>
                <a:lnTo>
                  <a:pt x="0" y="16496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17" name="Group 17"/>
          <p:cNvGrpSpPr/>
          <p:nvPr/>
        </p:nvGrpSpPr>
        <p:grpSpPr>
          <a:xfrm>
            <a:off x="1633504" y="4225447"/>
            <a:ext cx="14475419" cy="5246370"/>
            <a:chOff x="0" y="0"/>
            <a:chExt cx="2242621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242621" cy="812800"/>
            </a:xfrm>
            <a:custGeom>
              <a:avLst/>
              <a:gdLst/>
              <a:ahLst/>
              <a:cxnLst/>
              <a:rect l="l" t="t" r="r" b="b"/>
              <a:pathLst>
                <a:path w="2242621" h="812800">
                  <a:moveTo>
                    <a:pt x="0" y="0"/>
                  </a:moveTo>
                  <a:lnTo>
                    <a:pt x="2242621" y="0"/>
                  </a:lnTo>
                  <a:lnTo>
                    <a:pt x="2242621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5"/>
              <a:stretch>
                <a:fillRect l="-163" r="-163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19" name="Freeform 19"/>
          <p:cNvSpPr/>
          <p:nvPr/>
        </p:nvSpPr>
        <p:spPr>
          <a:xfrm>
            <a:off x="203293" y="2003501"/>
            <a:ext cx="1628698" cy="1636169"/>
          </a:xfrm>
          <a:custGeom>
            <a:avLst/>
            <a:gdLst/>
            <a:ahLst/>
            <a:cxnLst/>
            <a:rect l="l" t="t" r="r" b="b"/>
            <a:pathLst>
              <a:path w="1628698" h="1636169">
                <a:moveTo>
                  <a:pt x="0" y="0"/>
                </a:moveTo>
                <a:lnTo>
                  <a:pt x="1628697" y="0"/>
                </a:lnTo>
                <a:lnTo>
                  <a:pt x="1628697" y="1636169"/>
                </a:lnTo>
                <a:lnTo>
                  <a:pt x="0" y="163616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20" name="TextBox 20"/>
          <p:cNvSpPr txBox="1"/>
          <p:nvPr/>
        </p:nvSpPr>
        <p:spPr>
          <a:xfrm>
            <a:off x="3466607" y="2188627"/>
            <a:ext cx="12194166" cy="729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4"/>
              </a:lnSpc>
            </a:pPr>
            <a:r>
              <a:rPr lang="en-US" sz="2404" b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EN LA SALUD Y LA ENFERMEDAD:  “ EL FUTURO CUIDADOR EN EL MATRIMONIO”</a:t>
            </a:r>
          </a:p>
          <a:p>
            <a:pPr algn="ctr">
              <a:lnSpc>
                <a:spcPts val="2884"/>
              </a:lnSpc>
            </a:pPr>
            <a:endParaRPr lang="en-US" sz="2404" b="1">
              <a:solidFill>
                <a:srgbClr val="2C3E50"/>
              </a:solidFill>
              <a:latin typeface="Aptos Bold"/>
              <a:ea typeface="Aptos Bold"/>
              <a:cs typeface="Aptos Bold"/>
              <a:sym typeface="Aptos Bold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2843108" y="3241837"/>
            <a:ext cx="4209317" cy="783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94"/>
              </a:lnSpc>
              <a:spcBef>
                <a:spcPct val="0"/>
              </a:spcBef>
            </a:pPr>
            <a:r>
              <a:rPr lang="en-US" sz="5162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Oración inicial 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9144000" y="3219292"/>
            <a:ext cx="6766322" cy="71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  <a:spcBef>
                <a:spcPct val="0"/>
              </a:spcBef>
            </a:pPr>
            <a:r>
              <a:rPr lang="en-US" sz="4800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Oración por los enfermos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0F8FD">
                <a:alpha val="100000"/>
              </a:srgbClr>
            </a:gs>
            <a:gs pos="61000">
              <a:srgbClr val="74C4E9">
                <a:alpha val="100000"/>
              </a:srgbClr>
            </a:gs>
            <a:gs pos="100000">
              <a:srgbClr val="74C4E9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895759" y="3003712"/>
            <a:ext cx="5825969" cy="6608217"/>
            <a:chOff x="0" y="0"/>
            <a:chExt cx="14892325" cy="16891906"/>
          </a:xfrm>
        </p:grpSpPr>
        <p:sp>
          <p:nvSpPr>
            <p:cNvPr id="3" name="Freeform 3"/>
            <p:cNvSpPr/>
            <p:nvPr/>
          </p:nvSpPr>
          <p:spPr>
            <a:xfrm>
              <a:off x="17415" y="39534"/>
              <a:ext cx="14857556" cy="16812837"/>
            </a:xfrm>
            <a:custGeom>
              <a:avLst/>
              <a:gdLst/>
              <a:ahLst/>
              <a:cxnLst/>
              <a:rect l="l" t="t" r="r" b="b"/>
              <a:pathLst>
                <a:path w="14857556" h="16812837">
                  <a:moveTo>
                    <a:pt x="0" y="1067630"/>
                  </a:moveTo>
                  <a:cubicBezTo>
                    <a:pt x="0" y="477973"/>
                    <a:pt x="211065" y="0"/>
                    <a:pt x="471414" y="0"/>
                  </a:cubicBezTo>
                  <a:lnTo>
                    <a:pt x="14386141" y="0"/>
                  </a:lnTo>
                  <a:cubicBezTo>
                    <a:pt x="14646491" y="0"/>
                    <a:pt x="14857556" y="477973"/>
                    <a:pt x="14857556" y="1067630"/>
                  </a:cubicBezTo>
                  <a:lnTo>
                    <a:pt x="14857556" y="15745209"/>
                  </a:lnTo>
                  <a:cubicBezTo>
                    <a:pt x="14857556" y="16334867"/>
                    <a:pt x="14646491" y="16812837"/>
                    <a:pt x="14386141" y="16812837"/>
                  </a:cubicBezTo>
                  <a:lnTo>
                    <a:pt x="471414" y="16812837"/>
                  </a:lnTo>
                  <a:cubicBezTo>
                    <a:pt x="211065" y="16812837"/>
                    <a:pt x="0" y="16334865"/>
                    <a:pt x="0" y="15745209"/>
                  </a:cubicBezTo>
                  <a:close/>
                </a:path>
              </a:pathLst>
            </a:custGeom>
            <a:gradFill rotWithShape="1">
              <a:gsLst>
                <a:gs pos="78000">
                  <a:srgbClr val="F2F2F2">
                    <a:alpha val="100000"/>
                  </a:srgbClr>
                </a:gs>
                <a:gs pos="90000">
                  <a:srgbClr val="74C4E9">
                    <a:alpha val="100000"/>
                  </a:srgbClr>
                </a:gs>
                <a:gs pos="100000">
                  <a:srgbClr val="74C4E9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14892413" cy="16891907"/>
            </a:xfrm>
            <a:custGeom>
              <a:avLst/>
              <a:gdLst/>
              <a:ahLst/>
              <a:cxnLst/>
              <a:rect l="l" t="t" r="r" b="b"/>
              <a:pathLst>
                <a:path w="14892413" h="16891907">
                  <a:moveTo>
                    <a:pt x="0" y="1107164"/>
                  </a:moveTo>
                  <a:cubicBezTo>
                    <a:pt x="0" y="495565"/>
                    <a:pt x="218902" y="0"/>
                    <a:pt x="488829" y="0"/>
                  </a:cubicBezTo>
                  <a:lnTo>
                    <a:pt x="14403556" y="0"/>
                  </a:lnTo>
                  <a:lnTo>
                    <a:pt x="14403556" y="39534"/>
                  </a:lnTo>
                  <a:lnTo>
                    <a:pt x="14403556" y="0"/>
                  </a:lnTo>
                  <a:cubicBezTo>
                    <a:pt x="14673484" y="0"/>
                    <a:pt x="14892413" y="495565"/>
                    <a:pt x="14892413" y="1107164"/>
                  </a:cubicBezTo>
                  <a:lnTo>
                    <a:pt x="14874971" y="1107164"/>
                  </a:lnTo>
                  <a:lnTo>
                    <a:pt x="14892413" y="1107164"/>
                  </a:lnTo>
                  <a:lnTo>
                    <a:pt x="14892413" y="15784743"/>
                  </a:lnTo>
                  <a:lnTo>
                    <a:pt x="14874971" y="15784743"/>
                  </a:lnTo>
                  <a:lnTo>
                    <a:pt x="14892413" y="15784743"/>
                  </a:lnTo>
                  <a:cubicBezTo>
                    <a:pt x="14892413" y="16396342"/>
                    <a:pt x="14673484" y="16891907"/>
                    <a:pt x="14403556" y="16891907"/>
                  </a:cubicBezTo>
                  <a:lnTo>
                    <a:pt x="14403556" y="16852371"/>
                  </a:lnTo>
                  <a:lnTo>
                    <a:pt x="14403556" y="16891907"/>
                  </a:lnTo>
                  <a:lnTo>
                    <a:pt x="488829" y="16891907"/>
                  </a:lnTo>
                  <a:lnTo>
                    <a:pt x="488829" y="16852371"/>
                  </a:lnTo>
                  <a:lnTo>
                    <a:pt x="488829" y="16891907"/>
                  </a:lnTo>
                  <a:cubicBezTo>
                    <a:pt x="218902" y="16891907"/>
                    <a:pt x="0" y="16396342"/>
                    <a:pt x="0" y="15784743"/>
                  </a:cubicBezTo>
                  <a:lnTo>
                    <a:pt x="0" y="1107164"/>
                  </a:lnTo>
                  <a:lnTo>
                    <a:pt x="17415" y="1107164"/>
                  </a:lnTo>
                  <a:lnTo>
                    <a:pt x="0" y="1107164"/>
                  </a:lnTo>
                  <a:moveTo>
                    <a:pt x="34829" y="1107164"/>
                  </a:moveTo>
                  <a:lnTo>
                    <a:pt x="34829" y="15784743"/>
                  </a:lnTo>
                  <a:lnTo>
                    <a:pt x="17415" y="15784743"/>
                  </a:lnTo>
                  <a:lnTo>
                    <a:pt x="34829" y="15784743"/>
                  </a:lnTo>
                  <a:cubicBezTo>
                    <a:pt x="34829" y="16352458"/>
                    <a:pt x="238058" y="16812837"/>
                    <a:pt x="488829" y="16812837"/>
                  </a:cubicBezTo>
                  <a:lnTo>
                    <a:pt x="14403556" y="16812837"/>
                  </a:lnTo>
                  <a:cubicBezTo>
                    <a:pt x="14654327" y="16812837"/>
                    <a:pt x="14857557" y="16352458"/>
                    <a:pt x="14857557" y="15784743"/>
                  </a:cubicBezTo>
                  <a:lnTo>
                    <a:pt x="14857557" y="1107164"/>
                  </a:lnTo>
                  <a:cubicBezTo>
                    <a:pt x="14857557" y="539448"/>
                    <a:pt x="14654327" y="79069"/>
                    <a:pt x="14403556" y="79069"/>
                  </a:cubicBezTo>
                  <a:lnTo>
                    <a:pt x="488829" y="79069"/>
                  </a:lnTo>
                  <a:lnTo>
                    <a:pt x="488829" y="39534"/>
                  </a:lnTo>
                  <a:lnTo>
                    <a:pt x="488829" y="79069"/>
                  </a:lnTo>
                  <a:cubicBezTo>
                    <a:pt x="238058" y="79069"/>
                    <a:pt x="34829" y="539448"/>
                    <a:pt x="34829" y="1107164"/>
                  </a:cubicBezTo>
                  <a:close/>
                </a:path>
              </a:pathLst>
            </a:custGeom>
            <a:solidFill>
              <a:srgbClr val="A6CAEC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4288" y="-14288"/>
            <a:ext cx="18316575" cy="1875926"/>
            <a:chOff x="0" y="0"/>
            <a:chExt cx="24422100" cy="2501234"/>
          </a:xfrm>
        </p:grpSpPr>
        <p:sp>
          <p:nvSpPr>
            <p:cNvPr id="6" name="Freeform 6"/>
            <p:cNvSpPr/>
            <p:nvPr/>
          </p:nvSpPr>
          <p:spPr>
            <a:xfrm>
              <a:off x="19050" y="19050"/>
              <a:ext cx="24384000" cy="2463159"/>
            </a:xfrm>
            <a:custGeom>
              <a:avLst/>
              <a:gdLst/>
              <a:ahLst/>
              <a:cxnLst/>
              <a:rect l="l" t="t" r="r" b="b"/>
              <a:pathLst>
                <a:path w="24384000" h="2463159">
                  <a:moveTo>
                    <a:pt x="0" y="0"/>
                  </a:moveTo>
                  <a:lnTo>
                    <a:pt x="24384000" y="0"/>
                  </a:lnTo>
                  <a:lnTo>
                    <a:pt x="24384000" y="2463159"/>
                  </a:lnTo>
                  <a:lnTo>
                    <a:pt x="0" y="2463159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24422100" cy="2501259"/>
            </a:xfrm>
            <a:custGeom>
              <a:avLst/>
              <a:gdLst/>
              <a:ahLst/>
              <a:cxnLst/>
              <a:rect l="l" t="t" r="r" b="b"/>
              <a:pathLst>
                <a:path w="24422100" h="2501259">
                  <a:moveTo>
                    <a:pt x="19050" y="0"/>
                  </a:moveTo>
                  <a:lnTo>
                    <a:pt x="24403050" y="0"/>
                  </a:lnTo>
                  <a:cubicBezTo>
                    <a:pt x="24413590" y="0"/>
                    <a:pt x="24422100" y="8509"/>
                    <a:pt x="24422100" y="19050"/>
                  </a:cubicBezTo>
                  <a:lnTo>
                    <a:pt x="24422100" y="2482209"/>
                  </a:lnTo>
                  <a:cubicBezTo>
                    <a:pt x="24422100" y="2492750"/>
                    <a:pt x="24413590" y="2501259"/>
                    <a:pt x="24403050" y="2501259"/>
                  </a:cubicBezTo>
                  <a:lnTo>
                    <a:pt x="19050" y="2501259"/>
                  </a:lnTo>
                  <a:cubicBezTo>
                    <a:pt x="8509" y="2501259"/>
                    <a:pt x="0" y="2492750"/>
                    <a:pt x="0" y="2482209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2482209"/>
                  </a:lnTo>
                  <a:lnTo>
                    <a:pt x="19050" y="2482209"/>
                  </a:lnTo>
                  <a:lnTo>
                    <a:pt x="19050" y="2463160"/>
                  </a:lnTo>
                  <a:lnTo>
                    <a:pt x="24403050" y="2463160"/>
                  </a:lnTo>
                  <a:lnTo>
                    <a:pt x="24403050" y="2482209"/>
                  </a:lnTo>
                  <a:lnTo>
                    <a:pt x="24384000" y="2482209"/>
                  </a:lnTo>
                  <a:lnTo>
                    <a:pt x="24384000" y="19050"/>
                  </a:lnTo>
                  <a:lnTo>
                    <a:pt x="24403050" y="19050"/>
                  </a:lnTo>
                  <a:lnTo>
                    <a:pt x="2440305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24422100" cy="25012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20"/>
                </a:lnSpc>
              </a:pPr>
              <a:r>
                <a:rPr lang="en-US" sz="3600" b="1">
                  <a:solidFill>
                    <a:srgbClr val="2C3E5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El Taller de la Familia</a:t>
              </a:r>
            </a:p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808080"/>
                  </a:solidFill>
                  <a:latin typeface="Aptos"/>
                  <a:ea typeface="Aptos"/>
                  <a:cs typeface="Aptos"/>
                  <a:sym typeface="Aptos"/>
                </a:rPr>
                <a:t>Para construir el hogar</a:t>
              </a:r>
            </a:p>
          </p:txBody>
        </p:sp>
      </p:grpSp>
      <p:sp>
        <p:nvSpPr>
          <p:cNvPr id="9" name="Freeform 9" descr="Una torre con un reloj en lo alto de una casa  El contenido generado por IA puede ser incorrecto."/>
          <p:cNvSpPr/>
          <p:nvPr/>
        </p:nvSpPr>
        <p:spPr>
          <a:xfrm>
            <a:off x="1017641" y="338252"/>
            <a:ext cx="1825466" cy="1216971"/>
          </a:xfrm>
          <a:custGeom>
            <a:avLst/>
            <a:gdLst/>
            <a:ahLst/>
            <a:cxnLst/>
            <a:rect l="l" t="t" r="r" b="b"/>
            <a:pathLst>
              <a:path w="1825466" h="1216971">
                <a:moveTo>
                  <a:pt x="0" y="0"/>
                </a:moveTo>
                <a:lnTo>
                  <a:pt x="1825467" y="0"/>
                </a:lnTo>
                <a:lnTo>
                  <a:pt x="1825467" y="1216971"/>
                </a:lnTo>
                <a:lnTo>
                  <a:pt x="0" y="12169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0" name="Freeform 10" descr="Logotipo  Descripción generada automáticamente"/>
          <p:cNvSpPr/>
          <p:nvPr/>
        </p:nvSpPr>
        <p:spPr>
          <a:xfrm>
            <a:off x="16943670" y="8936860"/>
            <a:ext cx="1344330" cy="1350140"/>
          </a:xfrm>
          <a:custGeom>
            <a:avLst/>
            <a:gdLst/>
            <a:ahLst/>
            <a:cxnLst/>
            <a:rect l="l" t="t" r="r" b="b"/>
            <a:pathLst>
              <a:path w="1344330" h="1350140">
                <a:moveTo>
                  <a:pt x="0" y="0"/>
                </a:moveTo>
                <a:lnTo>
                  <a:pt x="1344330" y="0"/>
                </a:lnTo>
                <a:lnTo>
                  <a:pt x="1344330" y="1350140"/>
                </a:lnTo>
                <a:lnTo>
                  <a:pt x="0" y="13501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9" b="-59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11" name="Group 11"/>
          <p:cNvGrpSpPr/>
          <p:nvPr/>
        </p:nvGrpSpPr>
        <p:grpSpPr>
          <a:xfrm>
            <a:off x="8276339" y="1515037"/>
            <a:ext cx="1754134" cy="589016"/>
            <a:chOff x="0" y="0"/>
            <a:chExt cx="2338845" cy="785355"/>
          </a:xfrm>
        </p:grpSpPr>
        <p:sp>
          <p:nvSpPr>
            <p:cNvPr id="12" name="Freeform 12"/>
            <p:cNvSpPr/>
            <p:nvPr/>
          </p:nvSpPr>
          <p:spPr>
            <a:xfrm>
              <a:off x="19050" y="19050"/>
              <a:ext cx="2300859" cy="747268"/>
            </a:xfrm>
            <a:custGeom>
              <a:avLst/>
              <a:gdLst/>
              <a:ahLst/>
              <a:cxnLst/>
              <a:rect l="l" t="t" r="r" b="b"/>
              <a:pathLst>
                <a:path w="2300859" h="747268">
                  <a:moveTo>
                    <a:pt x="370205" y="0"/>
                  </a:moveTo>
                  <a:lnTo>
                    <a:pt x="1930654" y="0"/>
                  </a:lnTo>
                  <a:cubicBezTo>
                    <a:pt x="2135124" y="0"/>
                    <a:pt x="2300859" y="167259"/>
                    <a:pt x="2300859" y="373634"/>
                  </a:cubicBezTo>
                  <a:cubicBezTo>
                    <a:pt x="2300859" y="580009"/>
                    <a:pt x="2135124" y="747268"/>
                    <a:pt x="1930654" y="747268"/>
                  </a:cubicBezTo>
                  <a:lnTo>
                    <a:pt x="370205" y="747268"/>
                  </a:lnTo>
                  <a:cubicBezTo>
                    <a:pt x="165735" y="747268"/>
                    <a:pt x="0" y="580009"/>
                    <a:pt x="0" y="373634"/>
                  </a:cubicBezTo>
                  <a:cubicBezTo>
                    <a:pt x="0" y="167259"/>
                    <a:pt x="165735" y="0"/>
                    <a:pt x="370205" y="0"/>
                  </a:cubicBezTo>
                  <a:close/>
                </a:path>
              </a:pathLst>
            </a:custGeom>
            <a:solidFill>
              <a:srgbClr val="0F9ED5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3" name="Freeform 13"/>
            <p:cNvSpPr/>
            <p:nvPr/>
          </p:nvSpPr>
          <p:spPr>
            <a:xfrm>
              <a:off x="0" y="0"/>
              <a:ext cx="2338959" cy="785368"/>
            </a:xfrm>
            <a:custGeom>
              <a:avLst/>
              <a:gdLst/>
              <a:ahLst/>
              <a:cxnLst/>
              <a:rect l="l" t="t" r="r" b="b"/>
              <a:pathLst>
                <a:path w="2338959" h="785368">
                  <a:moveTo>
                    <a:pt x="389255" y="0"/>
                  </a:moveTo>
                  <a:lnTo>
                    <a:pt x="1949704" y="0"/>
                  </a:lnTo>
                  <a:lnTo>
                    <a:pt x="1949704" y="19050"/>
                  </a:lnTo>
                  <a:lnTo>
                    <a:pt x="1949704" y="0"/>
                  </a:lnTo>
                  <a:lnTo>
                    <a:pt x="1949704" y="19050"/>
                  </a:lnTo>
                  <a:lnTo>
                    <a:pt x="1949704" y="0"/>
                  </a:lnTo>
                  <a:cubicBezTo>
                    <a:pt x="2164842" y="0"/>
                    <a:pt x="2338959" y="176022"/>
                    <a:pt x="2338959" y="392684"/>
                  </a:cubicBezTo>
                  <a:lnTo>
                    <a:pt x="2319909" y="392684"/>
                  </a:lnTo>
                  <a:lnTo>
                    <a:pt x="2338959" y="392684"/>
                  </a:lnTo>
                  <a:cubicBezTo>
                    <a:pt x="2338959" y="609346"/>
                    <a:pt x="2164842" y="785368"/>
                    <a:pt x="1949704" y="785368"/>
                  </a:cubicBezTo>
                  <a:lnTo>
                    <a:pt x="1949704" y="766318"/>
                  </a:lnTo>
                  <a:lnTo>
                    <a:pt x="1949704" y="785368"/>
                  </a:lnTo>
                  <a:lnTo>
                    <a:pt x="389255" y="785368"/>
                  </a:lnTo>
                  <a:lnTo>
                    <a:pt x="389255" y="766318"/>
                  </a:lnTo>
                  <a:lnTo>
                    <a:pt x="389255" y="785368"/>
                  </a:lnTo>
                  <a:lnTo>
                    <a:pt x="389255" y="766318"/>
                  </a:lnTo>
                  <a:lnTo>
                    <a:pt x="389255" y="785368"/>
                  </a:lnTo>
                  <a:cubicBezTo>
                    <a:pt x="174117" y="785368"/>
                    <a:pt x="0" y="609346"/>
                    <a:pt x="0" y="392684"/>
                  </a:cubicBezTo>
                  <a:cubicBezTo>
                    <a:pt x="0" y="176022"/>
                    <a:pt x="174117" y="0"/>
                    <a:pt x="389255" y="0"/>
                  </a:cubicBezTo>
                  <a:lnTo>
                    <a:pt x="389255" y="19050"/>
                  </a:lnTo>
                  <a:lnTo>
                    <a:pt x="389255" y="0"/>
                  </a:lnTo>
                  <a:moveTo>
                    <a:pt x="389255" y="38100"/>
                  </a:moveTo>
                  <a:lnTo>
                    <a:pt x="389255" y="19050"/>
                  </a:lnTo>
                  <a:lnTo>
                    <a:pt x="389255" y="38100"/>
                  </a:lnTo>
                  <a:cubicBezTo>
                    <a:pt x="195453" y="38100"/>
                    <a:pt x="38100" y="196723"/>
                    <a:pt x="38100" y="392684"/>
                  </a:cubicBezTo>
                  <a:lnTo>
                    <a:pt x="19050" y="392684"/>
                  </a:lnTo>
                  <a:lnTo>
                    <a:pt x="38100" y="392684"/>
                  </a:lnTo>
                  <a:cubicBezTo>
                    <a:pt x="38100" y="588645"/>
                    <a:pt x="195453" y="747268"/>
                    <a:pt x="389255" y="747268"/>
                  </a:cubicBezTo>
                  <a:lnTo>
                    <a:pt x="1949704" y="747268"/>
                  </a:lnTo>
                  <a:cubicBezTo>
                    <a:pt x="2143379" y="747268"/>
                    <a:pt x="2300859" y="588645"/>
                    <a:pt x="2300859" y="392684"/>
                  </a:cubicBezTo>
                  <a:cubicBezTo>
                    <a:pt x="2300859" y="196723"/>
                    <a:pt x="2143379" y="38100"/>
                    <a:pt x="1949704" y="38100"/>
                  </a:cubicBezTo>
                  <a:lnTo>
                    <a:pt x="389255" y="38100"/>
                  </a:lnTo>
                  <a:close/>
                </a:path>
              </a:pathLst>
            </a:custGeom>
            <a:solidFill>
              <a:srgbClr val="02405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0"/>
              <a:ext cx="2338845" cy="7853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Tema #</a:t>
              </a:r>
            </a:p>
          </p:txBody>
        </p:sp>
      </p:grpSp>
      <p:sp>
        <p:nvSpPr>
          <p:cNvPr id="15" name="AutoShape 15"/>
          <p:cNvSpPr/>
          <p:nvPr/>
        </p:nvSpPr>
        <p:spPr>
          <a:xfrm rot="7080">
            <a:off x="2202104" y="2797740"/>
            <a:ext cx="13906833" cy="0"/>
          </a:xfrm>
          <a:prstGeom prst="line">
            <a:avLst/>
          </a:prstGeom>
          <a:ln w="19050" cap="rnd">
            <a:solidFill>
              <a:srgbClr val="0F9ED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16" name="Freeform 16"/>
          <p:cNvSpPr/>
          <p:nvPr/>
        </p:nvSpPr>
        <p:spPr>
          <a:xfrm>
            <a:off x="15476672" y="121890"/>
            <a:ext cx="1812746" cy="1649694"/>
          </a:xfrm>
          <a:custGeom>
            <a:avLst/>
            <a:gdLst/>
            <a:ahLst/>
            <a:cxnLst/>
            <a:rect l="l" t="t" r="r" b="b"/>
            <a:pathLst>
              <a:path w="1812746" h="1649694">
                <a:moveTo>
                  <a:pt x="0" y="0"/>
                </a:moveTo>
                <a:lnTo>
                  <a:pt x="1812746" y="0"/>
                </a:lnTo>
                <a:lnTo>
                  <a:pt x="1812746" y="1649695"/>
                </a:lnTo>
                <a:lnTo>
                  <a:pt x="0" y="16496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17" name="Group 17"/>
          <p:cNvGrpSpPr/>
          <p:nvPr/>
        </p:nvGrpSpPr>
        <p:grpSpPr>
          <a:xfrm>
            <a:off x="8895759" y="3241837"/>
            <a:ext cx="5468223" cy="6370092"/>
            <a:chOff x="0" y="0"/>
            <a:chExt cx="667416" cy="777492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67416" cy="777492"/>
            </a:xfrm>
            <a:custGeom>
              <a:avLst/>
              <a:gdLst/>
              <a:ahLst/>
              <a:cxnLst/>
              <a:rect l="l" t="t" r="r" b="b"/>
              <a:pathLst>
                <a:path w="667416" h="777492">
                  <a:moveTo>
                    <a:pt x="32563" y="0"/>
                  </a:moveTo>
                  <a:lnTo>
                    <a:pt x="634853" y="0"/>
                  </a:lnTo>
                  <a:cubicBezTo>
                    <a:pt x="643489" y="0"/>
                    <a:pt x="651772" y="3431"/>
                    <a:pt x="657878" y="9538"/>
                  </a:cubicBezTo>
                  <a:cubicBezTo>
                    <a:pt x="663985" y="15644"/>
                    <a:pt x="667416" y="23927"/>
                    <a:pt x="667416" y="32563"/>
                  </a:cubicBezTo>
                  <a:lnTo>
                    <a:pt x="667416" y="744929"/>
                  </a:lnTo>
                  <a:cubicBezTo>
                    <a:pt x="667416" y="753565"/>
                    <a:pt x="663985" y="761848"/>
                    <a:pt x="657878" y="767955"/>
                  </a:cubicBezTo>
                  <a:cubicBezTo>
                    <a:pt x="651772" y="774062"/>
                    <a:pt x="643489" y="777492"/>
                    <a:pt x="634853" y="777492"/>
                  </a:cubicBezTo>
                  <a:lnTo>
                    <a:pt x="32563" y="777492"/>
                  </a:lnTo>
                  <a:cubicBezTo>
                    <a:pt x="23927" y="777492"/>
                    <a:pt x="15644" y="774062"/>
                    <a:pt x="9538" y="767955"/>
                  </a:cubicBezTo>
                  <a:cubicBezTo>
                    <a:pt x="3431" y="761848"/>
                    <a:pt x="0" y="753565"/>
                    <a:pt x="0" y="744929"/>
                  </a:cubicBezTo>
                  <a:lnTo>
                    <a:pt x="0" y="32563"/>
                  </a:lnTo>
                  <a:cubicBezTo>
                    <a:pt x="0" y="23927"/>
                    <a:pt x="3431" y="15644"/>
                    <a:pt x="9538" y="9538"/>
                  </a:cubicBezTo>
                  <a:cubicBezTo>
                    <a:pt x="15644" y="3431"/>
                    <a:pt x="23927" y="0"/>
                    <a:pt x="32563" y="0"/>
                  </a:cubicBezTo>
                  <a:close/>
                </a:path>
              </a:pathLst>
            </a:custGeom>
            <a:blipFill>
              <a:blip r:embed="rId5"/>
              <a:stretch>
                <a:fillRect t="-1556" b="-1556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324581" y="4348781"/>
            <a:ext cx="5246370" cy="5246370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3466607" y="2188627"/>
            <a:ext cx="12194166" cy="729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4"/>
              </a:lnSpc>
            </a:pPr>
            <a:r>
              <a:rPr lang="en-US" sz="2404" b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EN LA SALUD Y LA ENFERMEDAD:  “ EL FUTURO CUIDADOR EN EL MATRIMONIO”</a:t>
            </a:r>
          </a:p>
          <a:p>
            <a:pPr algn="ctr">
              <a:lnSpc>
                <a:spcPts val="2884"/>
              </a:lnSpc>
            </a:pPr>
            <a:endParaRPr lang="en-US" sz="2404" b="1">
              <a:solidFill>
                <a:srgbClr val="2C3E50"/>
              </a:solidFill>
              <a:latin typeface="Aptos Bold"/>
              <a:ea typeface="Aptos Bold"/>
              <a:cs typeface="Aptos Bold"/>
              <a:sym typeface="Aptos Bol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2843108" y="3241837"/>
            <a:ext cx="4209317" cy="783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94"/>
              </a:lnSpc>
              <a:spcBef>
                <a:spcPct val="0"/>
              </a:spcBef>
            </a:pPr>
            <a:r>
              <a:rPr lang="en-US" sz="5162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Oración inicial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0F8FD">
                <a:alpha val="100000"/>
              </a:srgbClr>
            </a:gs>
            <a:gs pos="61000">
              <a:srgbClr val="74C4E9">
                <a:alpha val="100000"/>
              </a:srgbClr>
            </a:gs>
            <a:gs pos="100000">
              <a:srgbClr val="74C4E9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3023806"/>
            <a:ext cx="16290827" cy="8139494"/>
            <a:chOff x="0" y="0"/>
            <a:chExt cx="21721102" cy="10852658"/>
          </a:xfrm>
        </p:grpSpPr>
        <p:sp>
          <p:nvSpPr>
            <p:cNvPr id="3" name="Freeform 3"/>
            <p:cNvSpPr/>
            <p:nvPr/>
          </p:nvSpPr>
          <p:spPr>
            <a:xfrm>
              <a:off x="25400" y="25400"/>
              <a:ext cx="21670390" cy="10801858"/>
            </a:xfrm>
            <a:custGeom>
              <a:avLst/>
              <a:gdLst/>
              <a:ahLst/>
              <a:cxnLst/>
              <a:rect l="l" t="t" r="r" b="b"/>
              <a:pathLst>
                <a:path w="21670390" h="10801858">
                  <a:moveTo>
                    <a:pt x="0" y="685927"/>
                  </a:moveTo>
                  <a:cubicBezTo>
                    <a:pt x="0" y="307086"/>
                    <a:pt x="307848" y="0"/>
                    <a:pt x="687578" y="0"/>
                  </a:cubicBezTo>
                  <a:lnTo>
                    <a:pt x="20982812" y="0"/>
                  </a:lnTo>
                  <a:cubicBezTo>
                    <a:pt x="21362543" y="0"/>
                    <a:pt x="21670390" y="307086"/>
                    <a:pt x="21670390" y="685927"/>
                  </a:cubicBezTo>
                  <a:lnTo>
                    <a:pt x="21670390" y="10115931"/>
                  </a:lnTo>
                  <a:cubicBezTo>
                    <a:pt x="21670390" y="10494773"/>
                    <a:pt x="21362543" y="10801858"/>
                    <a:pt x="20982812" y="10801858"/>
                  </a:cubicBezTo>
                  <a:lnTo>
                    <a:pt x="687578" y="10801858"/>
                  </a:lnTo>
                  <a:cubicBezTo>
                    <a:pt x="307848" y="10801858"/>
                    <a:pt x="0" y="10494772"/>
                    <a:pt x="0" y="10115931"/>
                  </a:cubicBezTo>
                  <a:close/>
                </a:path>
              </a:pathLst>
            </a:custGeom>
            <a:gradFill rotWithShape="1">
              <a:gsLst>
                <a:gs pos="78000">
                  <a:srgbClr val="F2F2F2">
                    <a:alpha val="100000"/>
                  </a:srgbClr>
                </a:gs>
                <a:gs pos="90000">
                  <a:srgbClr val="74C4E9">
                    <a:alpha val="100000"/>
                  </a:srgbClr>
                </a:gs>
                <a:gs pos="100000">
                  <a:srgbClr val="74C4E9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21721190" cy="10852658"/>
            </a:xfrm>
            <a:custGeom>
              <a:avLst/>
              <a:gdLst/>
              <a:ahLst/>
              <a:cxnLst/>
              <a:rect l="l" t="t" r="r" b="b"/>
              <a:pathLst>
                <a:path w="21721190" h="10852658">
                  <a:moveTo>
                    <a:pt x="0" y="711327"/>
                  </a:moveTo>
                  <a:cubicBezTo>
                    <a:pt x="0" y="318389"/>
                    <a:pt x="319278" y="0"/>
                    <a:pt x="712978" y="0"/>
                  </a:cubicBezTo>
                  <a:lnTo>
                    <a:pt x="21008212" y="0"/>
                  </a:lnTo>
                  <a:lnTo>
                    <a:pt x="21008212" y="25400"/>
                  </a:lnTo>
                  <a:lnTo>
                    <a:pt x="21008212" y="0"/>
                  </a:lnTo>
                  <a:cubicBezTo>
                    <a:pt x="21401912" y="0"/>
                    <a:pt x="21721190" y="318389"/>
                    <a:pt x="21721190" y="711327"/>
                  </a:cubicBezTo>
                  <a:lnTo>
                    <a:pt x="21695790" y="711327"/>
                  </a:lnTo>
                  <a:lnTo>
                    <a:pt x="21721190" y="711327"/>
                  </a:lnTo>
                  <a:lnTo>
                    <a:pt x="21721190" y="10141331"/>
                  </a:lnTo>
                  <a:lnTo>
                    <a:pt x="21695790" y="10141331"/>
                  </a:lnTo>
                  <a:lnTo>
                    <a:pt x="21721190" y="10141331"/>
                  </a:lnTo>
                  <a:cubicBezTo>
                    <a:pt x="21721190" y="10534269"/>
                    <a:pt x="21401912" y="10852658"/>
                    <a:pt x="21008212" y="10852658"/>
                  </a:cubicBezTo>
                  <a:lnTo>
                    <a:pt x="21008212" y="10827258"/>
                  </a:lnTo>
                  <a:lnTo>
                    <a:pt x="21008212" y="10852658"/>
                  </a:lnTo>
                  <a:lnTo>
                    <a:pt x="712978" y="10852658"/>
                  </a:lnTo>
                  <a:lnTo>
                    <a:pt x="712978" y="10827258"/>
                  </a:lnTo>
                  <a:lnTo>
                    <a:pt x="712978" y="10852658"/>
                  </a:lnTo>
                  <a:cubicBezTo>
                    <a:pt x="319278" y="10852658"/>
                    <a:pt x="0" y="10534269"/>
                    <a:pt x="0" y="10141331"/>
                  </a:cubicBezTo>
                  <a:lnTo>
                    <a:pt x="0" y="711327"/>
                  </a:lnTo>
                  <a:lnTo>
                    <a:pt x="25400" y="711327"/>
                  </a:lnTo>
                  <a:lnTo>
                    <a:pt x="0" y="711327"/>
                  </a:lnTo>
                  <a:moveTo>
                    <a:pt x="50800" y="711327"/>
                  </a:moveTo>
                  <a:lnTo>
                    <a:pt x="50800" y="10141331"/>
                  </a:lnTo>
                  <a:lnTo>
                    <a:pt x="25400" y="10141331"/>
                  </a:lnTo>
                  <a:lnTo>
                    <a:pt x="50800" y="10141331"/>
                  </a:lnTo>
                  <a:cubicBezTo>
                    <a:pt x="50800" y="10506075"/>
                    <a:pt x="347218" y="10801858"/>
                    <a:pt x="712978" y="10801858"/>
                  </a:cubicBezTo>
                  <a:lnTo>
                    <a:pt x="21008212" y="10801858"/>
                  </a:lnTo>
                  <a:cubicBezTo>
                    <a:pt x="21373973" y="10801858"/>
                    <a:pt x="21670390" y="10506075"/>
                    <a:pt x="21670390" y="10141331"/>
                  </a:cubicBezTo>
                  <a:lnTo>
                    <a:pt x="21670390" y="711327"/>
                  </a:lnTo>
                  <a:cubicBezTo>
                    <a:pt x="21670390" y="346583"/>
                    <a:pt x="21373973" y="50800"/>
                    <a:pt x="21008212" y="50800"/>
                  </a:cubicBezTo>
                  <a:lnTo>
                    <a:pt x="712978" y="50800"/>
                  </a:lnTo>
                  <a:lnTo>
                    <a:pt x="712978" y="25400"/>
                  </a:lnTo>
                  <a:lnTo>
                    <a:pt x="712978" y="50800"/>
                  </a:lnTo>
                  <a:cubicBezTo>
                    <a:pt x="347218" y="50800"/>
                    <a:pt x="50800" y="346583"/>
                    <a:pt x="50800" y="711327"/>
                  </a:cubicBezTo>
                  <a:close/>
                </a:path>
              </a:pathLst>
            </a:custGeom>
            <a:solidFill>
              <a:srgbClr val="A6CAEC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4288" y="-14288"/>
            <a:ext cx="18316575" cy="1875926"/>
            <a:chOff x="0" y="0"/>
            <a:chExt cx="24422100" cy="2501234"/>
          </a:xfrm>
        </p:grpSpPr>
        <p:sp>
          <p:nvSpPr>
            <p:cNvPr id="6" name="Freeform 6"/>
            <p:cNvSpPr/>
            <p:nvPr/>
          </p:nvSpPr>
          <p:spPr>
            <a:xfrm>
              <a:off x="19050" y="19050"/>
              <a:ext cx="24384000" cy="2463159"/>
            </a:xfrm>
            <a:custGeom>
              <a:avLst/>
              <a:gdLst/>
              <a:ahLst/>
              <a:cxnLst/>
              <a:rect l="l" t="t" r="r" b="b"/>
              <a:pathLst>
                <a:path w="24384000" h="2463159">
                  <a:moveTo>
                    <a:pt x="0" y="0"/>
                  </a:moveTo>
                  <a:lnTo>
                    <a:pt x="24384000" y="0"/>
                  </a:lnTo>
                  <a:lnTo>
                    <a:pt x="24384000" y="2463159"/>
                  </a:lnTo>
                  <a:lnTo>
                    <a:pt x="0" y="2463159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24422100" cy="2501259"/>
            </a:xfrm>
            <a:custGeom>
              <a:avLst/>
              <a:gdLst/>
              <a:ahLst/>
              <a:cxnLst/>
              <a:rect l="l" t="t" r="r" b="b"/>
              <a:pathLst>
                <a:path w="24422100" h="2501259">
                  <a:moveTo>
                    <a:pt x="19050" y="0"/>
                  </a:moveTo>
                  <a:lnTo>
                    <a:pt x="24403050" y="0"/>
                  </a:lnTo>
                  <a:cubicBezTo>
                    <a:pt x="24413590" y="0"/>
                    <a:pt x="24422100" y="8509"/>
                    <a:pt x="24422100" y="19050"/>
                  </a:cubicBezTo>
                  <a:lnTo>
                    <a:pt x="24422100" y="2482209"/>
                  </a:lnTo>
                  <a:cubicBezTo>
                    <a:pt x="24422100" y="2492750"/>
                    <a:pt x="24413590" y="2501259"/>
                    <a:pt x="24403050" y="2501259"/>
                  </a:cubicBezTo>
                  <a:lnTo>
                    <a:pt x="19050" y="2501259"/>
                  </a:lnTo>
                  <a:cubicBezTo>
                    <a:pt x="8509" y="2501259"/>
                    <a:pt x="0" y="2492750"/>
                    <a:pt x="0" y="2482209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2482209"/>
                  </a:lnTo>
                  <a:lnTo>
                    <a:pt x="19050" y="2482209"/>
                  </a:lnTo>
                  <a:lnTo>
                    <a:pt x="19050" y="2463160"/>
                  </a:lnTo>
                  <a:lnTo>
                    <a:pt x="24403050" y="2463160"/>
                  </a:lnTo>
                  <a:lnTo>
                    <a:pt x="24403050" y="2482209"/>
                  </a:lnTo>
                  <a:lnTo>
                    <a:pt x="24384000" y="2482209"/>
                  </a:lnTo>
                  <a:lnTo>
                    <a:pt x="24384000" y="19050"/>
                  </a:lnTo>
                  <a:lnTo>
                    <a:pt x="24403050" y="19050"/>
                  </a:lnTo>
                  <a:lnTo>
                    <a:pt x="2440305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24422100" cy="25012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20"/>
                </a:lnSpc>
              </a:pPr>
              <a:r>
                <a:rPr lang="en-US" sz="3600" b="1">
                  <a:solidFill>
                    <a:srgbClr val="2C3E5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El Taller de la Familia</a:t>
              </a:r>
            </a:p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808080"/>
                  </a:solidFill>
                  <a:latin typeface="Aptos"/>
                  <a:ea typeface="Aptos"/>
                  <a:cs typeface="Aptos"/>
                  <a:sym typeface="Aptos"/>
                </a:rPr>
                <a:t>Para construir el hogar</a:t>
              </a:r>
            </a:p>
          </p:txBody>
        </p:sp>
      </p:grpSp>
      <p:sp>
        <p:nvSpPr>
          <p:cNvPr id="9" name="Freeform 9" descr="Una torre con un reloj en lo alto de una casa  El contenido generado por IA puede ser incorrecto."/>
          <p:cNvSpPr/>
          <p:nvPr/>
        </p:nvSpPr>
        <p:spPr>
          <a:xfrm>
            <a:off x="1017641" y="338252"/>
            <a:ext cx="1825466" cy="1216971"/>
          </a:xfrm>
          <a:custGeom>
            <a:avLst/>
            <a:gdLst/>
            <a:ahLst/>
            <a:cxnLst/>
            <a:rect l="l" t="t" r="r" b="b"/>
            <a:pathLst>
              <a:path w="1825466" h="1216971">
                <a:moveTo>
                  <a:pt x="0" y="0"/>
                </a:moveTo>
                <a:lnTo>
                  <a:pt x="1825467" y="0"/>
                </a:lnTo>
                <a:lnTo>
                  <a:pt x="1825467" y="1216971"/>
                </a:lnTo>
                <a:lnTo>
                  <a:pt x="0" y="12169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10" name="Group 10"/>
          <p:cNvGrpSpPr/>
          <p:nvPr/>
        </p:nvGrpSpPr>
        <p:grpSpPr>
          <a:xfrm>
            <a:off x="8276339" y="1515037"/>
            <a:ext cx="1754134" cy="589016"/>
            <a:chOff x="0" y="0"/>
            <a:chExt cx="2338845" cy="785355"/>
          </a:xfrm>
        </p:grpSpPr>
        <p:sp>
          <p:nvSpPr>
            <p:cNvPr id="11" name="Freeform 11"/>
            <p:cNvSpPr/>
            <p:nvPr/>
          </p:nvSpPr>
          <p:spPr>
            <a:xfrm>
              <a:off x="19050" y="19050"/>
              <a:ext cx="2300859" cy="747268"/>
            </a:xfrm>
            <a:custGeom>
              <a:avLst/>
              <a:gdLst/>
              <a:ahLst/>
              <a:cxnLst/>
              <a:rect l="l" t="t" r="r" b="b"/>
              <a:pathLst>
                <a:path w="2300859" h="747268">
                  <a:moveTo>
                    <a:pt x="370205" y="0"/>
                  </a:moveTo>
                  <a:lnTo>
                    <a:pt x="1930654" y="0"/>
                  </a:lnTo>
                  <a:cubicBezTo>
                    <a:pt x="2135124" y="0"/>
                    <a:pt x="2300859" y="167259"/>
                    <a:pt x="2300859" y="373634"/>
                  </a:cubicBezTo>
                  <a:cubicBezTo>
                    <a:pt x="2300859" y="580009"/>
                    <a:pt x="2135124" y="747268"/>
                    <a:pt x="1930654" y="747268"/>
                  </a:cubicBezTo>
                  <a:lnTo>
                    <a:pt x="370205" y="747268"/>
                  </a:lnTo>
                  <a:cubicBezTo>
                    <a:pt x="165735" y="747268"/>
                    <a:pt x="0" y="580009"/>
                    <a:pt x="0" y="373634"/>
                  </a:cubicBezTo>
                  <a:cubicBezTo>
                    <a:pt x="0" y="167259"/>
                    <a:pt x="165735" y="0"/>
                    <a:pt x="370205" y="0"/>
                  </a:cubicBezTo>
                  <a:close/>
                </a:path>
              </a:pathLst>
            </a:custGeom>
            <a:solidFill>
              <a:srgbClr val="0F9ED5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0" y="0"/>
              <a:ext cx="2338959" cy="785368"/>
            </a:xfrm>
            <a:custGeom>
              <a:avLst/>
              <a:gdLst/>
              <a:ahLst/>
              <a:cxnLst/>
              <a:rect l="l" t="t" r="r" b="b"/>
              <a:pathLst>
                <a:path w="2338959" h="785368">
                  <a:moveTo>
                    <a:pt x="389255" y="0"/>
                  </a:moveTo>
                  <a:lnTo>
                    <a:pt x="1949704" y="0"/>
                  </a:lnTo>
                  <a:lnTo>
                    <a:pt x="1949704" y="19050"/>
                  </a:lnTo>
                  <a:lnTo>
                    <a:pt x="1949704" y="0"/>
                  </a:lnTo>
                  <a:lnTo>
                    <a:pt x="1949704" y="19050"/>
                  </a:lnTo>
                  <a:lnTo>
                    <a:pt x="1949704" y="0"/>
                  </a:lnTo>
                  <a:cubicBezTo>
                    <a:pt x="2164842" y="0"/>
                    <a:pt x="2338959" y="176022"/>
                    <a:pt x="2338959" y="392684"/>
                  </a:cubicBezTo>
                  <a:lnTo>
                    <a:pt x="2319909" y="392684"/>
                  </a:lnTo>
                  <a:lnTo>
                    <a:pt x="2338959" y="392684"/>
                  </a:lnTo>
                  <a:cubicBezTo>
                    <a:pt x="2338959" y="609346"/>
                    <a:pt x="2164842" y="785368"/>
                    <a:pt x="1949704" y="785368"/>
                  </a:cubicBezTo>
                  <a:lnTo>
                    <a:pt x="1949704" y="766318"/>
                  </a:lnTo>
                  <a:lnTo>
                    <a:pt x="1949704" y="785368"/>
                  </a:lnTo>
                  <a:lnTo>
                    <a:pt x="389255" y="785368"/>
                  </a:lnTo>
                  <a:lnTo>
                    <a:pt x="389255" y="766318"/>
                  </a:lnTo>
                  <a:lnTo>
                    <a:pt x="389255" y="785368"/>
                  </a:lnTo>
                  <a:lnTo>
                    <a:pt x="389255" y="766318"/>
                  </a:lnTo>
                  <a:lnTo>
                    <a:pt x="389255" y="785368"/>
                  </a:lnTo>
                  <a:cubicBezTo>
                    <a:pt x="174117" y="785368"/>
                    <a:pt x="0" y="609346"/>
                    <a:pt x="0" y="392684"/>
                  </a:cubicBezTo>
                  <a:cubicBezTo>
                    <a:pt x="0" y="176022"/>
                    <a:pt x="174117" y="0"/>
                    <a:pt x="389255" y="0"/>
                  </a:cubicBezTo>
                  <a:lnTo>
                    <a:pt x="389255" y="19050"/>
                  </a:lnTo>
                  <a:lnTo>
                    <a:pt x="389255" y="0"/>
                  </a:lnTo>
                  <a:moveTo>
                    <a:pt x="389255" y="38100"/>
                  </a:moveTo>
                  <a:lnTo>
                    <a:pt x="389255" y="19050"/>
                  </a:lnTo>
                  <a:lnTo>
                    <a:pt x="389255" y="38100"/>
                  </a:lnTo>
                  <a:cubicBezTo>
                    <a:pt x="195453" y="38100"/>
                    <a:pt x="38100" y="196723"/>
                    <a:pt x="38100" y="392684"/>
                  </a:cubicBezTo>
                  <a:lnTo>
                    <a:pt x="19050" y="392684"/>
                  </a:lnTo>
                  <a:lnTo>
                    <a:pt x="38100" y="392684"/>
                  </a:lnTo>
                  <a:cubicBezTo>
                    <a:pt x="38100" y="588645"/>
                    <a:pt x="195453" y="747268"/>
                    <a:pt x="389255" y="747268"/>
                  </a:cubicBezTo>
                  <a:lnTo>
                    <a:pt x="1949704" y="747268"/>
                  </a:lnTo>
                  <a:cubicBezTo>
                    <a:pt x="2143379" y="747268"/>
                    <a:pt x="2300859" y="588645"/>
                    <a:pt x="2300859" y="392684"/>
                  </a:cubicBezTo>
                  <a:cubicBezTo>
                    <a:pt x="2300859" y="196723"/>
                    <a:pt x="2143379" y="38100"/>
                    <a:pt x="1949704" y="38100"/>
                  </a:cubicBezTo>
                  <a:lnTo>
                    <a:pt x="389255" y="38100"/>
                  </a:lnTo>
                  <a:close/>
                </a:path>
              </a:pathLst>
            </a:custGeom>
            <a:solidFill>
              <a:srgbClr val="02405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0"/>
              <a:ext cx="2338845" cy="7853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Tema #</a:t>
              </a:r>
            </a:p>
          </p:txBody>
        </p:sp>
      </p:grpSp>
      <p:sp>
        <p:nvSpPr>
          <p:cNvPr id="14" name="AutoShape 14"/>
          <p:cNvSpPr/>
          <p:nvPr/>
        </p:nvSpPr>
        <p:spPr>
          <a:xfrm rot="7080">
            <a:off x="2202104" y="2797740"/>
            <a:ext cx="13906833" cy="0"/>
          </a:xfrm>
          <a:prstGeom prst="line">
            <a:avLst/>
          </a:prstGeom>
          <a:ln w="19050" cap="rnd">
            <a:solidFill>
              <a:srgbClr val="0F9ED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15" name="Freeform 15"/>
          <p:cNvSpPr/>
          <p:nvPr/>
        </p:nvSpPr>
        <p:spPr>
          <a:xfrm>
            <a:off x="15476672" y="121890"/>
            <a:ext cx="1812746" cy="1649694"/>
          </a:xfrm>
          <a:custGeom>
            <a:avLst/>
            <a:gdLst/>
            <a:ahLst/>
            <a:cxnLst/>
            <a:rect l="l" t="t" r="r" b="b"/>
            <a:pathLst>
              <a:path w="1812746" h="1649694">
                <a:moveTo>
                  <a:pt x="0" y="0"/>
                </a:moveTo>
                <a:lnTo>
                  <a:pt x="1812746" y="0"/>
                </a:lnTo>
                <a:lnTo>
                  <a:pt x="1812746" y="1649695"/>
                </a:lnTo>
                <a:lnTo>
                  <a:pt x="0" y="16496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16" name="Group 16"/>
          <p:cNvGrpSpPr/>
          <p:nvPr/>
        </p:nvGrpSpPr>
        <p:grpSpPr>
          <a:xfrm>
            <a:off x="4407312" y="4293192"/>
            <a:ext cx="7738054" cy="1539438"/>
            <a:chOff x="0" y="0"/>
            <a:chExt cx="3544834" cy="705223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544834" cy="705223"/>
            </a:xfrm>
            <a:custGeom>
              <a:avLst/>
              <a:gdLst/>
              <a:ahLst/>
              <a:cxnLst/>
              <a:rect l="l" t="t" r="r" b="b"/>
              <a:pathLst>
                <a:path w="3544834" h="705223">
                  <a:moveTo>
                    <a:pt x="0" y="0"/>
                  </a:moveTo>
                  <a:lnTo>
                    <a:pt x="3544834" y="0"/>
                  </a:lnTo>
                  <a:lnTo>
                    <a:pt x="3544834" y="705223"/>
                  </a:lnTo>
                  <a:lnTo>
                    <a:pt x="0" y="705223"/>
                  </a:lnTo>
                  <a:close/>
                </a:path>
              </a:pathLst>
            </a:custGeom>
            <a:blipFill>
              <a:blip r:embed="rId4"/>
              <a:stretch>
                <a:fillRect l="-48" r="-48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3011289" y="6107698"/>
            <a:ext cx="11236253" cy="1317449"/>
            <a:chOff x="0" y="0"/>
            <a:chExt cx="5884021" cy="689901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5884021" cy="689901"/>
            </a:xfrm>
            <a:custGeom>
              <a:avLst/>
              <a:gdLst/>
              <a:ahLst/>
              <a:cxnLst/>
              <a:rect l="l" t="t" r="r" b="b"/>
              <a:pathLst>
                <a:path w="5884021" h="689901">
                  <a:moveTo>
                    <a:pt x="0" y="0"/>
                  </a:moveTo>
                  <a:lnTo>
                    <a:pt x="5884021" y="0"/>
                  </a:lnTo>
                  <a:lnTo>
                    <a:pt x="5884021" y="689901"/>
                  </a:lnTo>
                  <a:lnTo>
                    <a:pt x="0" y="689901"/>
                  </a:lnTo>
                  <a:close/>
                </a:path>
              </a:pathLst>
            </a:custGeom>
            <a:blipFill>
              <a:blip r:embed="rId5"/>
              <a:stretch>
                <a:fillRect t="-2771" b="-2771"/>
              </a:stretch>
            </a:blipFill>
          </p:spPr>
          <p:txBody>
            <a:bodyPr/>
            <a:lstStyle/>
            <a:p>
              <a:endParaRPr lang="es-CO"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3466607" y="2188627"/>
            <a:ext cx="12194166" cy="729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4"/>
              </a:lnSpc>
            </a:pPr>
            <a:r>
              <a:rPr lang="en-US" sz="2404" b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EN LA SALUD Y LA ENFERMEDAD:  “ EL FUTURO CUIDADOR EN EL MATRIMONIO”</a:t>
            </a:r>
          </a:p>
          <a:p>
            <a:pPr algn="ctr">
              <a:lnSpc>
                <a:spcPts val="2884"/>
              </a:lnSpc>
            </a:pPr>
            <a:endParaRPr lang="en-US" sz="2404" b="1">
              <a:solidFill>
                <a:srgbClr val="2C3E50"/>
              </a:solidFill>
              <a:latin typeface="Aptos Bold"/>
              <a:ea typeface="Aptos Bold"/>
              <a:cs typeface="Aptos Bold"/>
              <a:sym typeface="Aptos Bold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2843108" y="3351375"/>
            <a:ext cx="13463692" cy="6791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71540" lvl="1" indent="-485770" algn="l">
              <a:lnSpc>
                <a:spcPts val="5399"/>
              </a:lnSpc>
              <a:spcBef>
                <a:spcPct val="0"/>
              </a:spcBef>
              <a:buAutoNum type="arabicPeriod"/>
            </a:pPr>
            <a:r>
              <a:rPr lang="en-US" sz="4499" dirty="0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¿</a:t>
            </a:r>
            <a:r>
              <a:rPr lang="en-US" sz="4499" dirty="0" err="1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Qué</a:t>
            </a:r>
            <a:r>
              <a:rPr lang="en-US" sz="4499" dirty="0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  <a:r>
              <a:rPr lang="en-US" sz="4499" dirty="0" err="1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entendemos</a:t>
            </a:r>
            <a:r>
              <a:rPr lang="en-US" sz="4499" dirty="0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  <a:r>
              <a:rPr lang="en-US" sz="4499" dirty="0" err="1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por</a:t>
            </a:r>
            <a:r>
              <a:rPr lang="en-US" sz="4499" dirty="0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  <a:r>
              <a:rPr lang="en-US" sz="4499" dirty="0" err="1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salud</a:t>
            </a:r>
            <a:r>
              <a:rPr lang="en-US" sz="4499" dirty="0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 y </a:t>
            </a:r>
            <a:r>
              <a:rPr lang="en-US" sz="4499" dirty="0" err="1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enfermedad</a:t>
            </a:r>
            <a:r>
              <a:rPr lang="en-US" sz="4499" dirty="0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?</a:t>
            </a:r>
          </a:p>
        </p:txBody>
      </p:sp>
      <p:sp>
        <p:nvSpPr>
          <p:cNvPr id="22" name="Freeform 22" descr="Logotipo  Descripción generada automáticamente"/>
          <p:cNvSpPr/>
          <p:nvPr/>
        </p:nvSpPr>
        <p:spPr>
          <a:xfrm>
            <a:off x="8471840" y="8796747"/>
            <a:ext cx="1344330" cy="1350140"/>
          </a:xfrm>
          <a:custGeom>
            <a:avLst/>
            <a:gdLst/>
            <a:ahLst/>
            <a:cxnLst/>
            <a:rect l="l" t="t" r="r" b="b"/>
            <a:pathLst>
              <a:path w="1344330" h="1350140">
                <a:moveTo>
                  <a:pt x="0" y="0"/>
                </a:moveTo>
                <a:lnTo>
                  <a:pt x="1344330" y="0"/>
                </a:lnTo>
                <a:lnTo>
                  <a:pt x="1344330" y="1350140"/>
                </a:lnTo>
                <a:lnTo>
                  <a:pt x="0" y="135014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9" b="-59"/>
            </a:stretch>
          </a:blipFill>
        </p:spPr>
        <p:txBody>
          <a:bodyPr/>
          <a:lstStyle/>
          <a:p>
            <a:endParaRPr lang="es-CO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0F8FD">
                <a:alpha val="100000"/>
              </a:srgbClr>
            </a:gs>
            <a:gs pos="61000">
              <a:srgbClr val="74C4E9">
                <a:alpha val="100000"/>
              </a:srgbClr>
            </a:gs>
            <a:gs pos="100000">
              <a:srgbClr val="74C4E9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3002561"/>
            <a:ext cx="16290827" cy="8139494"/>
            <a:chOff x="0" y="0"/>
            <a:chExt cx="21721102" cy="10852658"/>
          </a:xfrm>
        </p:grpSpPr>
        <p:sp>
          <p:nvSpPr>
            <p:cNvPr id="3" name="Freeform 3"/>
            <p:cNvSpPr/>
            <p:nvPr/>
          </p:nvSpPr>
          <p:spPr>
            <a:xfrm>
              <a:off x="25400" y="25400"/>
              <a:ext cx="21670390" cy="10801858"/>
            </a:xfrm>
            <a:custGeom>
              <a:avLst/>
              <a:gdLst/>
              <a:ahLst/>
              <a:cxnLst/>
              <a:rect l="l" t="t" r="r" b="b"/>
              <a:pathLst>
                <a:path w="21670390" h="10801858">
                  <a:moveTo>
                    <a:pt x="0" y="685927"/>
                  </a:moveTo>
                  <a:cubicBezTo>
                    <a:pt x="0" y="307086"/>
                    <a:pt x="307848" y="0"/>
                    <a:pt x="687578" y="0"/>
                  </a:cubicBezTo>
                  <a:lnTo>
                    <a:pt x="20982812" y="0"/>
                  </a:lnTo>
                  <a:cubicBezTo>
                    <a:pt x="21362543" y="0"/>
                    <a:pt x="21670390" y="307086"/>
                    <a:pt x="21670390" y="685927"/>
                  </a:cubicBezTo>
                  <a:lnTo>
                    <a:pt x="21670390" y="10115931"/>
                  </a:lnTo>
                  <a:cubicBezTo>
                    <a:pt x="21670390" y="10494773"/>
                    <a:pt x="21362543" y="10801858"/>
                    <a:pt x="20982812" y="10801858"/>
                  </a:cubicBezTo>
                  <a:lnTo>
                    <a:pt x="687578" y="10801858"/>
                  </a:lnTo>
                  <a:cubicBezTo>
                    <a:pt x="307848" y="10801858"/>
                    <a:pt x="0" y="10494772"/>
                    <a:pt x="0" y="10115931"/>
                  </a:cubicBezTo>
                  <a:close/>
                </a:path>
              </a:pathLst>
            </a:custGeom>
            <a:gradFill rotWithShape="1">
              <a:gsLst>
                <a:gs pos="78000">
                  <a:srgbClr val="F2F2F2">
                    <a:alpha val="100000"/>
                  </a:srgbClr>
                </a:gs>
                <a:gs pos="90000">
                  <a:srgbClr val="74C4E9">
                    <a:alpha val="100000"/>
                  </a:srgbClr>
                </a:gs>
                <a:gs pos="100000">
                  <a:srgbClr val="74C4E9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21721190" cy="10852658"/>
            </a:xfrm>
            <a:custGeom>
              <a:avLst/>
              <a:gdLst/>
              <a:ahLst/>
              <a:cxnLst/>
              <a:rect l="l" t="t" r="r" b="b"/>
              <a:pathLst>
                <a:path w="21721190" h="10852658">
                  <a:moveTo>
                    <a:pt x="0" y="711327"/>
                  </a:moveTo>
                  <a:cubicBezTo>
                    <a:pt x="0" y="318389"/>
                    <a:pt x="319278" y="0"/>
                    <a:pt x="712978" y="0"/>
                  </a:cubicBezTo>
                  <a:lnTo>
                    <a:pt x="21008212" y="0"/>
                  </a:lnTo>
                  <a:lnTo>
                    <a:pt x="21008212" y="25400"/>
                  </a:lnTo>
                  <a:lnTo>
                    <a:pt x="21008212" y="0"/>
                  </a:lnTo>
                  <a:cubicBezTo>
                    <a:pt x="21401912" y="0"/>
                    <a:pt x="21721190" y="318389"/>
                    <a:pt x="21721190" y="711327"/>
                  </a:cubicBezTo>
                  <a:lnTo>
                    <a:pt x="21695790" y="711327"/>
                  </a:lnTo>
                  <a:lnTo>
                    <a:pt x="21721190" y="711327"/>
                  </a:lnTo>
                  <a:lnTo>
                    <a:pt x="21721190" y="10141331"/>
                  </a:lnTo>
                  <a:lnTo>
                    <a:pt x="21695790" y="10141331"/>
                  </a:lnTo>
                  <a:lnTo>
                    <a:pt x="21721190" y="10141331"/>
                  </a:lnTo>
                  <a:cubicBezTo>
                    <a:pt x="21721190" y="10534269"/>
                    <a:pt x="21401912" y="10852658"/>
                    <a:pt x="21008212" y="10852658"/>
                  </a:cubicBezTo>
                  <a:lnTo>
                    <a:pt x="21008212" y="10827258"/>
                  </a:lnTo>
                  <a:lnTo>
                    <a:pt x="21008212" y="10852658"/>
                  </a:lnTo>
                  <a:lnTo>
                    <a:pt x="712978" y="10852658"/>
                  </a:lnTo>
                  <a:lnTo>
                    <a:pt x="712978" y="10827258"/>
                  </a:lnTo>
                  <a:lnTo>
                    <a:pt x="712978" y="10852658"/>
                  </a:lnTo>
                  <a:cubicBezTo>
                    <a:pt x="319278" y="10852658"/>
                    <a:pt x="0" y="10534269"/>
                    <a:pt x="0" y="10141331"/>
                  </a:cubicBezTo>
                  <a:lnTo>
                    <a:pt x="0" y="711327"/>
                  </a:lnTo>
                  <a:lnTo>
                    <a:pt x="25400" y="711327"/>
                  </a:lnTo>
                  <a:lnTo>
                    <a:pt x="0" y="711327"/>
                  </a:lnTo>
                  <a:moveTo>
                    <a:pt x="50800" y="711327"/>
                  </a:moveTo>
                  <a:lnTo>
                    <a:pt x="50800" y="10141331"/>
                  </a:lnTo>
                  <a:lnTo>
                    <a:pt x="25400" y="10141331"/>
                  </a:lnTo>
                  <a:lnTo>
                    <a:pt x="50800" y="10141331"/>
                  </a:lnTo>
                  <a:cubicBezTo>
                    <a:pt x="50800" y="10506075"/>
                    <a:pt x="347218" y="10801858"/>
                    <a:pt x="712978" y="10801858"/>
                  </a:cubicBezTo>
                  <a:lnTo>
                    <a:pt x="21008212" y="10801858"/>
                  </a:lnTo>
                  <a:cubicBezTo>
                    <a:pt x="21373973" y="10801858"/>
                    <a:pt x="21670390" y="10506075"/>
                    <a:pt x="21670390" y="10141331"/>
                  </a:cubicBezTo>
                  <a:lnTo>
                    <a:pt x="21670390" y="711327"/>
                  </a:lnTo>
                  <a:cubicBezTo>
                    <a:pt x="21670390" y="346583"/>
                    <a:pt x="21373973" y="50800"/>
                    <a:pt x="21008212" y="50800"/>
                  </a:cubicBezTo>
                  <a:lnTo>
                    <a:pt x="712978" y="50800"/>
                  </a:lnTo>
                  <a:lnTo>
                    <a:pt x="712978" y="25400"/>
                  </a:lnTo>
                  <a:lnTo>
                    <a:pt x="712978" y="50800"/>
                  </a:lnTo>
                  <a:cubicBezTo>
                    <a:pt x="347218" y="50800"/>
                    <a:pt x="50800" y="346583"/>
                    <a:pt x="50800" y="711327"/>
                  </a:cubicBezTo>
                  <a:close/>
                </a:path>
              </a:pathLst>
            </a:custGeom>
            <a:solidFill>
              <a:srgbClr val="A6CAEC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4288" y="-14288"/>
            <a:ext cx="18316575" cy="1875926"/>
            <a:chOff x="0" y="0"/>
            <a:chExt cx="24422100" cy="2501234"/>
          </a:xfrm>
        </p:grpSpPr>
        <p:sp>
          <p:nvSpPr>
            <p:cNvPr id="6" name="Freeform 6"/>
            <p:cNvSpPr/>
            <p:nvPr/>
          </p:nvSpPr>
          <p:spPr>
            <a:xfrm>
              <a:off x="19050" y="19050"/>
              <a:ext cx="24384000" cy="2463159"/>
            </a:xfrm>
            <a:custGeom>
              <a:avLst/>
              <a:gdLst/>
              <a:ahLst/>
              <a:cxnLst/>
              <a:rect l="l" t="t" r="r" b="b"/>
              <a:pathLst>
                <a:path w="24384000" h="2463159">
                  <a:moveTo>
                    <a:pt x="0" y="0"/>
                  </a:moveTo>
                  <a:lnTo>
                    <a:pt x="24384000" y="0"/>
                  </a:lnTo>
                  <a:lnTo>
                    <a:pt x="24384000" y="2463159"/>
                  </a:lnTo>
                  <a:lnTo>
                    <a:pt x="0" y="2463159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24422100" cy="2501259"/>
            </a:xfrm>
            <a:custGeom>
              <a:avLst/>
              <a:gdLst/>
              <a:ahLst/>
              <a:cxnLst/>
              <a:rect l="l" t="t" r="r" b="b"/>
              <a:pathLst>
                <a:path w="24422100" h="2501259">
                  <a:moveTo>
                    <a:pt x="19050" y="0"/>
                  </a:moveTo>
                  <a:lnTo>
                    <a:pt x="24403050" y="0"/>
                  </a:lnTo>
                  <a:cubicBezTo>
                    <a:pt x="24413590" y="0"/>
                    <a:pt x="24422100" y="8509"/>
                    <a:pt x="24422100" y="19050"/>
                  </a:cubicBezTo>
                  <a:lnTo>
                    <a:pt x="24422100" y="2482209"/>
                  </a:lnTo>
                  <a:cubicBezTo>
                    <a:pt x="24422100" y="2492750"/>
                    <a:pt x="24413590" y="2501259"/>
                    <a:pt x="24403050" y="2501259"/>
                  </a:cubicBezTo>
                  <a:lnTo>
                    <a:pt x="19050" y="2501259"/>
                  </a:lnTo>
                  <a:cubicBezTo>
                    <a:pt x="8509" y="2501259"/>
                    <a:pt x="0" y="2492750"/>
                    <a:pt x="0" y="2482209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2482209"/>
                  </a:lnTo>
                  <a:lnTo>
                    <a:pt x="19050" y="2482209"/>
                  </a:lnTo>
                  <a:lnTo>
                    <a:pt x="19050" y="2463160"/>
                  </a:lnTo>
                  <a:lnTo>
                    <a:pt x="24403050" y="2463160"/>
                  </a:lnTo>
                  <a:lnTo>
                    <a:pt x="24403050" y="2482209"/>
                  </a:lnTo>
                  <a:lnTo>
                    <a:pt x="24384000" y="2482209"/>
                  </a:lnTo>
                  <a:lnTo>
                    <a:pt x="24384000" y="19050"/>
                  </a:lnTo>
                  <a:lnTo>
                    <a:pt x="24403050" y="19050"/>
                  </a:lnTo>
                  <a:lnTo>
                    <a:pt x="2440305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24422100" cy="25012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20"/>
                </a:lnSpc>
              </a:pPr>
              <a:r>
                <a:rPr lang="en-US" sz="3600" b="1">
                  <a:solidFill>
                    <a:srgbClr val="2C3E5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El Taller de la Familia</a:t>
              </a:r>
            </a:p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808080"/>
                  </a:solidFill>
                  <a:latin typeface="Aptos"/>
                  <a:ea typeface="Aptos"/>
                  <a:cs typeface="Aptos"/>
                  <a:sym typeface="Aptos"/>
                </a:rPr>
                <a:t>Para construir el hogar</a:t>
              </a:r>
            </a:p>
          </p:txBody>
        </p:sp>
      </p:grpSp>
      <p:sp>
        <p:nvSpPr>
          <p:cNvPr id="9" name="Freeform 9" descr="Una torre con un reloj en lo alto de una casa  El contenido generado por IA puede ser incorrecto."/>
          <p:cNvSpPr/>
          <p:nvPr/>
        </p:nvSpPr>
        <p:spPr>
          <a:xfrm>
            <a:off x="1017641" y="338252"/>
            <a:ext cx="1825466" cy="1216971"/>
          </a:xfrm>
          <a:custGeom>
            <a:avLst/>
            <a:gdLst/>
            <a:ahLst/>
            <a:cxnLst/>
            <a:rect l="l" t="t" r="r" b="b"/>
            <a:pathLst>
              <a:path w="1825466" h="1216971">
                <a:moveTo>
                  <a:pt x="0" y="0"/>
                </a:moveTo>
                <a:lnTo>
                  <a:pt x="1825467" y="0"/>
                </a:lnTo>
                <a:lnTo>
                  <a:pt x="1825467" y="1216971"/>
                </a:lnTo>
                <a:lnTo>
                  <a:pt x="0" y="12169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10" name="Group 10"/>
          <p:cNvGrpSpPr/>
          <p:nvPr/>
        </p:nvGrpSpPr>
        <p:grpSpPr>
          <a:xfrm>
            <a:off x="8276339" y="1515037"/>
            <a:ext cx="1754134" cy="589016"/>
            <a:chOff x="0" y="0"/>
            <a:chExt cx="2338845" cy="785355"/>
          </a:xfrm>
        </p:grpSpPr>
        <p:sp>
          <p:nvSpPr>
            <p:cNvPr id="11" name="Freeform 11"/>
            <p:cNvSpPr/>
            <p:nvPr/>
          </p:nvSpPr>
          <p:spPr>
            <a:xfrm>
              <a:off x="19050" y="19050"/>
              <a:ext cx="2300859" cy="747268"/>
            </a:xfrm>
            <a:custGeom>
              <a:avLst/>
              <a:gdLst/>
              <a:ahLst/>
              <a:cxnLst/>
              <a:rect l="l" t="t" r="r" b="b"/>
              <a:pathLst>
                <a:path w="2300859" h="747268">
                  <a:moveTo>
                    <a:pt x="370205" y="0"/>
                  </a:moveTo>
                  <a:lnTo>
                    <a:pt x="1930654" y="0"/>
                  </a:lnTo>
                  <a:cubicBezTo>
                    <a:pt x="2135124" y="0"/>
                    <a:pt x="2300859" y="167259"/>
                    <a:pt x="2300859" y="373634"/>
                  </a:cubicBezTo>
                  <a:cubicBezTo>
                    <a:pt x="2300859" y="580009"/>
                    <a:pt x="2135124" y="747268"/>
                    <a:pt x="1930654" y="747268"/>
                  </a:cubicBezTo>
                  <a:lnTo>
                    <a:pt x="370205" y="747268"/>
                  </a:lnTo>
                  <a:cubicBezTo>
                    <a:pt x="165735" y="747268"/>
                    <a:pt x="0" y="580009"/>
                    <a:pt x="0" y="373634"/>
                  </a:cubicBezTo>
                  <a:cubicBezTo>
                    <a:pt x="0" y="167259"/>
                    <a:pt x="165735" y="0"/>
                    <a:pt x="370205" y="0"/>
                  </a:cubicBezTo>
                  <a:close/>
                </a:path>
              </a:pathLst>
            </a:custGeom>
            <a:solidFill>
              <a:srgbClr val="0F9ED5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0" y="0"/>
              <a:ext cx="2338959" cy="785368"/>
            </a:xfrm>
            <a:custGeom>
              <a:avLst/>
              <a:gdLst/>
              <a:ahLst/>
              <a:cxnLst/>
              <a:rect l="l" t="t" r="r" b="b"/>
              <a:pathLst>
                <a:path w="2338959" h="785368">
                  <a:moveTo>
                    <a:pt x="389255" y="0"/>
                  </a:moveTo>
                  <a:lnTo>
                    <a:pt x="1949704" y="0"/>
                  </a:lnTo>
                  <a:lnTo>
                    <a:pt x="1949704" y="19050"/>
                  </a:lnTo>
                  <a:lnTo>
                    <a:pt x="1949704" y="0"/>
                  </a:lnTo>
                  <a:lnTo>
                    <a:pt x="1949704" y="19050"/>
                  </a:lnTo>
                  <a:lnTo>
                    <a:pt x="1949704" y="0"/>
                  </a:lnTo>
                  <a:cubicBezTo>
                    <a:pt x="2164842" y="0"/>
                    <a:pt x="2338959" y="176022"/>
                    <a:pt x="2338959" y="392684"/>
                  </a:cubicBezTo>
                  <a:lnTo>
                    <a:pt x="2319909" y="392684"/>
                  </a:lnTo>
                  <a:lnTo>
                    <a:pt x="2338959" y="392684"/>
                  </a:lnTo>
                  <a:cubicBezTo>
                    <a:pt x="2338959" y="609346"/>
                    <a:pt x="2164842" y="785368"/>
                    <a:pt x="1949704" y="785368"/>
                  </a:cubicBezTo>
                  <a:lnTo>
                    <a:pt x="1949704" y="766318"/>
                  </a:lnTo>
                  <a:lnTo>
                    <a:pt x="1949704" y="785368"/>
                  </a:lnTo>
                  <a:lnTo>
                    <a:pt x="389255" y="785368"/>
                  </a:lnTo>
                  <a:lnTo>
                    <a:pt x="389255" y="766318"/>
                  </a:lnTo>
                  <a:lnTo>
                    <a:pt x="389255" y="785368"/>
                  </a:lnTo>
                  <a:lnTo>
                    <a:pt x="389255" y="766318"/>
                  </a:lnTo>
                  <a:lnTo>
                    <a:pt x="389255" y="785368"/>
                  </a:lnTo>
                  <a:cubicBezTo>
                    <a:pt x="174117" y="785368"/>
                    <a:pt x="0" y="609346"/>
                    <a:pt x="0" y="392684"/>
                  </a:cubicBezTo>
                  <a:cubicBezTo>
                    <a:pt x="0" y="176022"/>
                    <a:pt x="174117" y="0"/>
                    <a:pt x="389255" y="0"/>
                  </a:cubicBezTo>
                  <a:lnTo>
                    <a:pt x="389255" y="19050"/>
                  </a:lnTo>
                  <a:lnTo>
                    <a:pt x="389255" y="0"/>
                  </a:lnTo>
                  <a:moveTo>
                    <a:pt x="389255" y="38100"/>
                  </a:moveTo>
                  <a:lnTo>
                    <a:pt x="389255" y="19050"/>
                  </a:lnTo>
                  <a:lnTo>
                    <a:pt x="389255" y="38100"/>
                  </a:lnTo>
                  <a:cubicBezTo>
                    <a:pt x="195453" y="38100"/>
                    <a:pt x="38100" y="196723"/>
                    <a:pt x="38100" y="392684"/>
                  </a:cubicBezTo>
                  <a:lnTo>
                    <a:pt x="19050" y="392684"/>
                  </a:lnTo>
                  <a:lnTo>
                    <a:pt x="38100" y="392684"/>
                  </a:lnTo>
                  <a:cubicBezTo>
                    <a:pt x="38100" y="588645"/>
                    <a:pt x="195453" y="747268"/>
                    <a:pt x="389255" y="747268"/>
                  </a:cubicBezTo>
                  <a:lnTo>
                    <a:pt x="1949704" y="747268"/>
                  </a:lnTo>
                  <a:cubicBezTo>
                    <a:pt x="2143379" y="747268"/>
                    <a:pt x="2300859" y="588645"/>
                    <a:pt x="2300859" y="392684"/>
                  </a:cubicBezTo>
                  <a:cubicBezTo>
                    <a:pt x="2300859" y="196723"/>
                    <a:pt x="2143379" y="38100"/>
                    <a:pt x="1949704" y="38100"/>
                  </a:cubicBezTo>
                  <a:lnTo>
                    <a:pt x="389255" y="38100"/>
                  </a:lnTo>
                  <a:close/>
                </a:path>
              </a:pathLst>
            </a:custGeom>
            <a:solidFill>
              <a:srgbClr val="02405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0"/>
              <a:ext cx="2338845" cy="7853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Tema #</a:t>
              </a:r>
            </a:p>
          </p:txBody>
        </p:sp>
      </p:grpSp>
      <p:sp>
        <p:nvSpPr>
          <p:cNvPr id="14" name="AutoShape 14"/>
          <p:cNvSpPr/>
          <p:nvPr/>
        </p:nvSpPr>
        <p:spPr>
          <a:xfrm rot="7080">
            <a:off x="2202104" y="2797740"/>
            <a:ext cx="13906833" cy="0"/>
          </a:xfrm>
          <a:prstGeom prst="line">
            <a:avLst/>
          </a:prstGeom>
          <a:ln w="19050" cap="rnd">
            <a:solidFill>
              <a:srgbClr val="0F9ED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15" name="Freeform 15"/>
          <p:cNvSpPr/>
          <p:nvPr/>
        </p:nvSpPr>
        <p:spPr>
          <a:xfrm>
            <a:off x="15476672" y="121890"/>
            <a:ext cx="1812746" cy="1649694"/>
          </a:xfrm>
          <a:custGeom>
            <a:avLst/>
            <a:gdLst/>
            <a:ahLst/>
            <a:cxnLst/>
            <a:rect l="l" t="t" r="r" b="b"/>
            <a:pathLst>
              <a:path w="1812746" h="1649694">
                <a:moveTo>
                  <a:pt x="0" y="0"/>
                </a:moveTo>
                <a:lnTo>
                  <a:pt x="1812746" y="0"/>
                </a:lnTo>
                <a:lnTo>
                  <a:pt x="1812746" y="1649695"/>
                </a:lnTo>
                <a:lnTo>
                  <a:pt x="0" y="16496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6" name="Freeform 16" descr="Logotipo  Descripción generada automáticamente"/>
          <p:cNvSpPr/>
          <p:nvPr/>
        </p:nvSpPr>
        <p:spPr>
          <a:xfrm>
            <a:off x="8471840" y="8796747"/>
            <a:ext cx="1344330" cy="1350140"/>
          </a:xfrm>
          <a:custGeom>
            <a:avLst/>
            <a:gdLst/>
            <a:ahLst/>
            <a:cxnLst/>
            <a:rect l="l" t="t" r="r" b="b"/>
            <a:pathLst>
              <a:path w="1344330" h="1350140">
                <a:moveTo>
                  <a:pt x="0" y="0"/>
                </a:moveTo>
                <a:lnTo>
                  <a:pt x="1344330" y="0"/>
                </a:lnTo>
                <a:lnTo>
                  <a:pt x="1344330" y="1350140"/>
                </a:lnTo>
                <a:lnTo>
                  <a:pt x="0" y="13501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9" b="-59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7" name="Freeform 17"/>
          <p:cNvSpPr/>
          <p:nvPr/>
        </p:nvSpPr>
        <p:spPr>
          <a:xfrm>
            <a:off x="13087832" y="3720976"/>
            <a:ext cx="3295213" cy="2845047"/>
          </a:xfrm>
          <a:custGeom>
            <a:avLst/>
            <a:gdLst/>
            <a:ahLst/>
            <a:cxnLst/>
            <a:rect l="l" t="t" r="r" b="b"/>
            <a:pathLst>
              <a:path w="3295213" h="2845047">
                <a:moveTo>
                  <a:pt x="0" y="0"/>
                </a:moveTo>
                <a:lnTo>
                  <a:pt x="3295213" y="0"/>
                </a:lnTo>
                <a:lnTo>
                  <a:pt x="3295213" y="2845048"/>
                </a:lnTo>
                <a:lnTo>
                  <a:pt x="0" y="284504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8" name="Freeform 18"/>
          <p:cNvSpPr/>
          <p:nvPr/>
        </p:nvSpPr>
        <p:spPr>
          <a:xfrm>
            <a:off x="9932051" y="5082939"/>
            <a:ext cx="2982750" cy="3790008"/>
          </a:xfrm>
          <a:custGeom>
            <a:avLst/>
            <a:gdLst/>
            <a:ahLst/>
            <a:cxnLst/>
            <a:rect l="l" t="t" r="r" b="b"/>
            <a:pathLst>
              <a:path w="2982750" h="3790008">
                <a:moveTo>
                  <a:pt x="0" y="0"/>
                </a:moveTo>
                <a:lnTo>
                  <a:pt x="2982750" y="0"/>
                </a:lnTo>
                <a:lnTo>
                  <a:pt x="2982750" y="3790008"/>
                </a:lnTo>
                <a:lnTo>
                  <a:pt x="0" y="379000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9" name="TextBox 19"/>
          <p:cNvSpPr txBox="1"/>
          <p:nvPr/>
        </p:nvSpPr>
        <p:spPr>
          <a:xfrm>
            <a:off x="3466607" y="2188627"/>
            <a:ext cx="12194166" cy="729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4"/>
              </a:lnSpc>
            </a:pPr>
            <a:r>
              <a:rPr lang="en-US" sz="2404" b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EN LA SALUD Y LA ENFERMEDAD:  “ EL FUTURO CUIDADOR EN EL MATRIMONIO”</a:t>
            </a:r>
          </a:p>
          <a:p>
            <a:pPr algn="ctr">
              <a:lnSpc>
                <a:spcPts val="2884"/>
              </a:lnSpc>
            </a:pPr>
            <a:endParaRPr lang="en-US" sz="2404" b="1">
              <a:solidFill>
                <a:srgbClr val="2C3E50"/>
              </a:solidFill>
              <a:latin typeface="Aptos Bold"/>
              <a:ea typeface="Aptos Bold"/>
              <a:cs typeface="Aptos Bold"/>
              <a:sym typeface="Aptos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313635" y="3594262"/>
            <a:ext cx="8250055" cy="4048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45"/>
              </a:lnSpc>
              <a:spcBef>
                <a:spcPct val="0"/>
              </a:spcBef>
            </a:pPr>
            <a:r>
              <a:rPr lang="en-US" sz="5371" b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¿Qué sucede cuando el ‘en la salud y en la enfermedad’ deja de ser una promesa lejana y se convierte en el día a día?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0F8FD">
                <a:alpha val="100000"/>
              </a:srgbClr>
            </a:gs>
            <a:gs pos="61000">
              <a:srgbClr val="74C4E9">
                <a:alpha val="100000"/>
              </a:srgbClr>
            </a:gs>
            <a:gs pos="100000">
              <a:srgbClr val="74C4E9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3002561"/>
            <a:ext cx="16290827" cy="8139494"/>
            <a:chOff x="0" y="0"/>
            <a:chExt cx="21721102" cy="10852658"/>
          </a:xfrm>
        </p:grpSpPr>
        <p:sp>
          <p:nvSpPr>
            <p:cNvPr id="3" name="Freeform 3"/>
            <p:cNvSpPr/>
            <p:nvPr/>
          </p:nvSpPr>
          <p:spPr>
            <a:xfrm>
              <a:off x="25400" y="25400"/>
              <a:ext cx="21670390" cy="10801858"/>
            </a:xfrm>
            <a:custGeom>
              <a:avLst/>
              <a:gdLst/>
              <a:ahLst/>
              <a:cxnLst/>
              <a:rect l="l" t="t" r="r" b="b"/>
              <a:pathLst>
                <a:path w="21670390" h="10801858">
                  <a:moveTo>
                    <a:pt x="0" y="685927"/>
                  </a:moveTo>
                  <a:cubicBezTo>
                    <a:pt x="0" y="307086"/>
                    <a:pt x="307848" y="0"/>
                    <a:pt x="687578" y="0"/>
                  </a:cubicBezTo>
                  <a:lnTo>
                    <a:pt x="20982812" y="0"/>
                  </a:lnTo>
                  <a:cubicBezTo>
                    <a:pt x="21362543" y="0"/>
                    <a:pt x="21670390" y="307086"/>
                    <a:pt x="21670390" y="685927"/>
                  </a:cubicBezTo>
                  <a:lnTo>
                    <a:pt x="21670390" y="10115931"/>
                  </a:lnTo>
                  <a:cubicBezTo>
                    <a:pt x="21670390" y="10494773"/>
                    <a:pt x="21362543" y="10801858"/>
                    <a:pt x="20982812" y="10801858"/>
                  </a:cubicBezTo>
                  <a:lnTo>
                    <a:pt x="687578" y="10801858"/>
                  </a:lnTo>
                  <a:cubicBezTo>
                    <a:pt x="307848" y="10801858"/>
                    <a:pt x="0" y="10494772"/>
                    <a:pt x="0" y="10115931"/>
                  </a:cubicBezTo>
                  <a:close/>
                </a:path>
              </a:pathLst>
            </a:custGeom>
            <a:gradFill rotWithShape="1">
              <a:gsLst>
                <a:gs pos="78000">
                  <a:srgbClr val="F2F2F2">
                    <a:alpha val="100000"/>
                  </a:srgbClr>
                </a:gs>
                <a:gs pos="90000">
                  <a:srgbClr val="74C4E9">
                    <a:alpha val="100000"/>
                  </a:srgbClr>
                </a:gs>
                <a:gs pos="100000">
                  <a:srgbClr val="74C4E9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21721190" cy="10852658"/>
            </a:xfrm>
            <a:custGeom>
              <a:avLst/>
              <a:gdLst/>
              <a:ahLst/>
              <a:cxnLst/>
              <a:rect l="l" t="t" r="r" b="b"/>
              <a:pathLst>
                <a:path w="21721190" h="10852658">
                  <a:moveTo>
                    <a:pt x="0" y="711327"/>
                  </a:moveTo>
                  <a:cubicBezTo>
                    <a:pt x="0" y="318389"/>
                    <a:pt x="319278" y="0"/>
                    <a:pt x="712978" y="0"/>
                  </a:cubicBezTo>
                  <a:lnTo>
                    <a:pt x="21008212" y="0"/>
                  </a:lnTo>
                  <a:lnTo>
                    <a:pt x="21008212" y="25400"/>
                  </a:lnTo>
                  <a:lnTo>
                    <a:pt x="21008212" y="0"/>
                  </a:lnTo>
                  <a:cubicBezTo>
                    <a:pt x="21401912" y="0"/>
                    <a:pt x="21721190" y="318389"/>
                    <a:pt x="21721190" y="711327"/>
                  </a:cubicBezTo>
                  <a:lnTo>
                    <a:pt x="21695790" y="711327"/>
                  </a:lnTo>
                  <a:lnTo>
                    <a:pt x="21721190" y="711327"/>
                  </a:lnTo>
                  <a:lnTo>
                    <a:pt x="21721190" y="10141331"/>
                  </a:lnTo>
                  <a:lnTo>
                    <a:pt x="21695790" y="10141331"/>
                  </a:lnTo>
                  <a:lnTo>
                    <a:pt x="21721190" y="10141331"/>
                  </a:lnTo>
                  <a:cubicBezTo>
                    <a:pt x="21721190" y="10534269"/>
                    <a:pt x="21401912" y="10852658"/>
                    <a:pt x="21008212" y="10852658"/>
                  </a:cubicBezTo>
                  <a:lnTo>
                    <a:pt x="21008212" y="10827258"/>
                  </a:lnTo>
                  <a:lnTo>
                    <a:pt x="21008212" y="10852658"/>
                  </a:lnTo>
                  <a:lnTo>
                    <a:pt x="712978" y="10852658"/>
                  </a:lnTo>
                  <a:lnTo>
                    <a:pt x="712978" y="10827258"/>
                  </a:lnTo>
                  <a:lnTo>
                    <a:pt x="712978" y="10852658"/>
                  </a:lnTo>
                  <a:cubicBezTo>
                    <a:pt x="319278" y="10852658"/>
                    <a:pt x="0" y="10534269"/>
                    <a:pt x="0" y="10141331"/>
                  </a:cubicBezTo>
                  <a:lnTo>
                    <a:pt x="0" y="711327"/>
                  </a:lnTo>
                  <a:lnTo>
                    <a:pt x="25400" y="711327"/>
                  </a:lnTo>
                  <a:lnTo>
                    <a:pt x="0" y="711327"/>
                  </a:lnTo>
                  <a:moveTo>
                    <a:pt x="50800" y="711327"/>
                  </a:moveTo>
                  <a:lnTo>
                    <a:pt x="50800" y="10141331"/>
                  </a:lnTo>
                  <a:lnTo>
                    <a:pt x="25400" y="10141331"/>
                  </a:lnTo>
                  <a:lnTo>
                    <a:pt x="50800" y="10141331"/>
                  </a:lnTo>
                  <a:cubicBezTo>
                    <a:pt x="50800" y="10506075"/>
                    <a:pt x="347218" y="10801858"/>
                    <a:pt x="712978" y="10801858"/>
                  </a:cubicBezTo>
                  <a:lnTo>
                    <a:pt x="21008212" y="10801858"/>
                  </a:lnTo>
                  <a:cubicBezTo>
                    <a:pt x="21373973" y="10801858"/>
                    <a:pt x="21670390" y="10506075"/>
                    <a:pt x="21670390" y="10141331"/>
                  </a:cubicBezTo>
                  <a:lnTo>
                    <a:pt x="21670390" y="711327"/>
                  </a:lnTo>
                  <a:cubicBezTo>
                    <a:pt x="21670390" y="346583"/>
                    <a:pt x="21373973" y="50800"/>
                    <a:pt x="21008212" y="50800"/>
                  </a:cubicBezTo>
                  <a:lnTo>
                    <a:pt x="712978" y="50800"/>
                  </a:lnTo>
                  <a:lnTo>
                    <a:pt x="712978" y="25400"/>
                  </a:lnTo>
                  <a:lnTo>
                    <a:pt x="712978" y="50800"/>
                  </a:lnTo>
                  <a:cubicBezTo>
                    <a:pt x="347218" y="50800"/>
                    <a:pt x="50800" y="346583"/>
                    <a:pt x="50800" y="711327"/>
                  </a:cubicBezTo>
                  <a:close/>
                </a:path>
              </a:pathLst>
            </a:custGeom>
            <a:solidFill>
              <a:srgbClr val="A6CAEC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4288" y="-14288"/>
            <a:ext cx="18316575" cy="1875926"/>
            <a:chOff x="0" y="0"/>
            <a:chExt cx="24422100" cy="2501234"/>
          </a:xfrm>
        </p:grpSpPr>
        <p:sp>
          <p:nvSpPr>
            <p:cNvPr id="6" name="Freeform 6"/>
            <p:cNvSpPr/>
            <p:nvPr/>
          </p:nvSpPr>
          <p:spPr>
            <a:xfrm>
              <a:off x="19050" y="19050"/>
              <a:ext cx="24384000" cy="2463159"/>
            </a:xfrm>
            <a:custGeom>
              <a:avLst/>
              <a:gdLst/>
              <a:ahLst/>
              <a:cxnLst/>
              <a:rect l="l" t="t" r="r" b="b"/>
              <a:pathLst>
                <a:path w="24384000" h="2463159">
                  <a:moveTo>
                    <a:pt x="0" y="0"/>
                  </a:moveTo>
                  <a:lnTo>
                    <a:pt x="24384000" y="0"/>
                  </a:lnTo>
                  <a:lnTo>
                    <a:pt x="24384000" y="2463159"/>
                  </a:lnTo>
                  <a:lnTo>
                    <a:pt x="0" y="2463159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24422100" cy="2501259"/>
            </a:xfrm>
            <a:custGeom>
              <a:avLst/>
              <a:gdLst/>
              <a:ahLst/>
              <a:cxnLst/>
              <a:rect l="l" t="t" r="r" b="b"/>
              <a:pathLst>
                <a:path w="24422100" h="2501259">
                  <a:moveTo>
                    <a:pt x="19050" y="0"/>
                  </a:moveTo>
                  <a:lnTo>
                    <a:pt x="24403050" y="0"/>
                  </a:lnTo>
                  <a:cubicBezTo>
                    <a:pt x="24413590" y="0"/>
                    <a:pt x="24422100" y="8509"/>
                    <a:pt x="24422100" y="19050"/>
                  </a:cubicBezTo>
                  <a:lnTo>
                    <a:pt x="24422100" y="2482209"/>
                  </a:lnTo>
                  <a:cubicBezTo>
                    <a:pt x="24422100" y="2492750"/>
                    <a:pt x="24413590" y="2501259"/>
                    <a:pt x="24403050" y="2501259"/>
                  </a:cubicBezTo>
                  <a:lnTo>
                    <a:pt x="19050" y="2501259"/>
                  </a:lnTo>
                  <a:cubicBezTo>
                    <a:pt x="8509" y="2501259"/>
                    <a:pt x="0" y="2492750"/>
                    <a:pt x="0" y="2482209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2482209"/>
                  </a:lnTo>
                  <a:lnTo>
                    <a:pt x="19050" y="2482209"/>
                  </a:lnTo>
                  <a:lnTo>
                    <a:pt x="19050" y="2463160"/>
                  </a:lnTo>
                  <a:lnTo>
                    <a:pt x="24403050" y="2463160"/>
                  </a:lnTo>
                  <a:lnTo>
                    <a:pt x="24403050" y="2482209"/>
                  </a:lnTo>
                  <a:lnTo>
                    <a:pt x="24384000" y="2482209"/>
                  </a:lnTo>
                  <a:lnTo>
                    <a:pt x="24384000" y="19050"/>
                  </a:lnTo>
                  <a:lnTo>
                    <a:pt x="24403050" y="19050"/>
                  </a:lnTo>
                  <a:lnTo>
                    <a:pt x="2440305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24422100" cy="25012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20"/>
                </a:lnSpc>
              </a:pPr>
              <a:r>
                <a:rPr lang="en-US" sz="3600" b="1">
                  <a:solidFill>
                    <a:srgbClr val="2C3E5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El Taller de la Familia</a:t>
              </a:r>
            </a:p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808080"/>
                  </a:solidFill>
                  <a:latin typeface="Aptos"/>
                  <a:ea typeface="Aptos"/>
                  <a:cs typeface="Aptos"/>
                  <a:sym typeface="Aptos"/>
                </a:rPr>
                <a:t>Para construir el hogar</a:t>
              </a:r>
            </a:p>
          </p:txBody>
        </p:sp>
      </p:grpSp>
      <p:sp>
        <p:nvSpPr>
          <p:cNvPr id="9" name="Freeform 9" descr="Una torre con un reloj en lo alto de una casa  El contenido generado por IA puede ser incorrecto."/>
          <p:cNvSpPr/>
          <p:nvPr/>
        </p:nvSpPr>
        <p:spPr>
          <a:xfrm>
            <a:off x="1017641" y="338252"/>
            <a:ext cx="1825466" cy="1216971"/>
          </a:xfrm>
          <a:custGeom>
            <a:avLst/>
            <a:gdLst/>
            <a:ahLst/>
            <a:cxnLst/>
            <a:rect l="l" t="t" r="r" b="b"/>
            <a:pathLst>
              <a:path w="1825466" h="1216971">
                <a:moveTo>
                  <a:pt x="0" y="0"/>
                </a:moveTo>
                <a:lnTo>
                  <a:pt x="1825467" y="0"/>
                </a:lnTo>
                <a:lnTo>
                  <a:pt x="1825467" y="1216971"/>
                </a:lnTo>
                <a:lnTo>
                  <a:pt x="0" y="12169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10" name="Group 10"/>
          <p:cNvGrpSpPr/>
          <p:nvPr/>
        </p:nvGrpSpPr>
        <p:grpSpPr>
          <a:xfrm>
            <a:off x="8276339" y="1515037"/>
            <a:ext cx="1754134" cy="589016"/>
            <a:chOff x="0" y="0"/>
            <a:chExt cx="2338845" cy="785355"/>
          </a:xfrm>
        </p:grpSpPr>
        <p:sp>
          <p:nvSpPr>
            <p:cNvPr id="11" name="Freeform 11"/>
            <p:cNvSpPr/>
            <p:nvPr/>
          </p:nvSpPr>
          <p:spPr>
            <a:xfrm>
              <a:off x="19050" y="19050"/>
              <a:ext cx="2300859" cy="747268"/>
            </a:xfrm>
            <a:custGeom>
              <a:avLst/>
              <a:gdLst/>
              <a:ahLst/>
              <a:cxnLst/>
              <a:rect l="l" t="t" r="r" b="b"/>
              <a:pathLst>
                <a:path w="2300859" h="747268">
                  <a:moveTo>
                    <a:pt x="370205" y="0"/>
                  </a:moveTo>
                  <a:lnTo>
                    <a:pt x="1930654" y="0"/>
                  </a:lnTo>
                  <a:cubicBezTo>
                    <a:pt x="2135124" y="0"/>
                    <a:pt x="2300859" y="167259"/>
                    <a:pt x="2300859" y="373634"/>
                  </a:cubicBezTo>
                  <a:cubicBezTo>
                    <a:pt x="2300859" y="580009"/>
                    <a:pt x="2135124" y="747268"/>
                    <a:pt x="1930654" y="747268"/>
                  </a:cubicBezTo>
                  <a:lnTo>
                    <a:pt x="370205" y="747268"/>
                  </a:lnTo>
                  <a:cubicBezTo>
                    <a:pt x="165735" y="747268"/>
                    <a:pt x="0" y="580009"/>
                    <a:pt x="0" y="373634"/>
                  </a:cubicBezTo>
                  <a:cubicBezTo>
                    <a:pt x="0" y="167259"/>
                    <a:pt x="165735" y="0"/>
                    <a:pt x="370205" y="0"/>
                  </a:cubicBezTo>
                  <a:close/>
                </a:path>
              </a:pathLst>
            </a:custGeom>
            <a:solidFill>
              <a:srgbClr val="0F9ED5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0" y="0"/>
              <a:ext cx="2338959" cy="785368"/>
            </a:xfrm>
            <a:custGeom>
              <a:avLst/>
              <a:gdLst/>
              <a:ahLst/>
              <a:cxnLst/>
              <a:rect l="l" t="t" r="r" b="b"/>
              <a:pathLst>
                <a:path w="2338959" h="785368">
                  <a:moveTo>
                    <a:pt x="389255" y="0"/>
                  </a:moveTo>
                  <a:lnTo>
                    <a:pt x="1949704" y="0"/>
                  </a:lnTo>
                  <a:lnTo>
                    <a:pt x="1949704" y="19050"/>
                  </a:lnTo>
                  <a:lnTo>
                    <a:pt x="1949704" y="0"/>
                  </a:lnTo>
                  <a:lnTo>
                    <a:pt x="1949704" y="19050"/>
                  </a:lnTo>
                  <a:lnTo>
                    <a:pt x="1949704" y="0"/>
                  </a:lnTo>
                  <a:cubicBezTo>
                    <a:pt x="2164842" y="0"/>
                    <a:pt x="2338959" y="176022"/>
                    <a:pt x="2338959" y="392684"/>
                  </a:cubicBezTo>
                  <a:lnTo>
                    <a:pt x="2319909" y="392684"/>
                  </a:lnTo>
                  <a:lnTo>
                    <a:pt x="2338959" y="392684"/>
                  </a:lnTo>
                  <a:cubicBezTo>
                    <a:pt x="2338959" y="609346"/>
                    <a:pt x="2164842" y="785368"/>
                    <a:pt x="1949704" y="785368"/>
                  </a:cubicBezTo>
                  <a:lnTo>
                    <a:pt x="1949704" y="766318"/>
                  </a:lnTo>
                  <a:lnTo>
                    <a:pt x="1949704" y="785368"/>
                  </a:lnTo>
                  <a:lnTo>
                    <a:pt x="389255" y="785368"/>
                  </a:lnTo>
                  <a:lnTo>
                    <a:pt x="389255" y="766318"/>
                  </a:lnTo>
                  <a:lnTo>
                    <a:pt x="389255" y="785368"/>
                  </a:lnTo>
                  <a:lnTo>
                    <a:pt x="389255" y="766318"/>
                  </a:lnTo>
                  <a:lnTo>
                    <a:pt x="389255" y="785368"/>
                  </a:lnTo>
                  <a:cubicBezTo>
                    <a:pt x="174117" y="785368"/>
                    <a:pt x="0" y="609346"/>
                    <a:pt x="0" y="392684"/>
                  </a:cubicBezTo>
                  <a:cubicBezTo>
                    <a:pt x="0" y="176022"/>
                    <a:pt x="174117" y="0"/>
                    <a:pt x="389255" y="0"/>
                  </a:cubicBezTo>
                  <a:lnTo>
                    <a:pt x="389255" y="19050"/>
                  </a:lnTo>
                  <a:lnTo>
                    <a:pt x="389255" y="0"/>
                  </a:lnTo>
                  <a:moveTo>
                    <a:pt x="389255" y="38100"/>
                  </a:moveTo>
                  <a:lnTo>
                    <a:pt x="389255" y="19050"/>
                  </a:lnTo>
                  <a:lnTo>
                    <a:pt x="389255" y="38100"/>
                  </a:lnTo>
                  <a:cubicBezTo>
                    <a:pt x="195453" y="38100"/>
                    <a:pt x="38100" y="196723"/>
                    <a:pt x="38100" y="392684"/>
                  </a:cubicBezTo>
                  <a:lnTo>
                    <a:pt x="19050" y="392684"/>
                  </a:lnTo>
                  <a:lnTo>
                    <a:pt x="38100" y="392684"/>
                  </a:lnTo>
                  <a:cubicBezTo>
                    <a:pt x="38100" y="588645"/>
                    <a:pt x="195453" y="747268"/>
                    <a:pt x="389255" y="747268"/>
                  </a:cubicBezTo>
                  <a:lnTo>
                    <a:pt x="1949704" y="747268"/>
                  </a:lnTo>
                  <a:cubicBezTo>
                    <a:pt x="2143379" y="747268"/>
                    <a:pt x="2300859" y="588645"/>
                    <a:pt x="2300859" y="392684"/>
                  </a:cubicBezTo>
                  <a:cubicBezTo>
                    <a:pt x="2300859" y="196723"/>
                    <a:pt x="2143379" y="38100"/>
                    <a:pt x="1949704" y="38100"/>
                  </a:cubicBezTo>
                  <a:lnTo>
                    <a:pt x="389255" y="38100"/>
                  </a:lnTo>
                  <a:close/>
                </a:path>
              </a:pathLst>
            </a:custGeom>
            <a:solidFill>
              <a:srgbClr val="02405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0"/>
              <a:ext cx="2338845" cy="7853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Tema #</a:t>
              </a:r>
            </a:p>
          </p:txBody>
        </p:sp>
      </p:grpSp>
      <p:sp>
        <p:nvSpPr>
          <p:cNvPr id="14" name="AutoShape 14"/>
          <p:cNvSpPr/>
          <p:nvPr/>
        </p:nvSpPr>
        <p:spPr>
          <a:xfrm rot="7080">
            <a:off x="2202104" y="2797740"/>
            <a:ext cx="13906833" cy="0"/>
          </a:xfrm>
          <a:prstGeom prst="line">
            <a:avLst/>
          </a:prstGeom>
          <a:ln w="19050" cap="rnd">
            <a:solidFill>
              <a:srgbClr val="0F9ED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15" name="Freeform 15"/>
          <p:cNvSpPr/>
          <p:nvPr/>
        </p:nvSpPr>
        <p:spPr>
          <a:xfrm>
            <a:off x="15476672" y="121890"/>
            <a:ext cx="1812746" cy="1649694"/>
          </a:xfrm>
          <a:custGeom>
            <a:avLst/>
            <a:gdLst/>
            <a:ahLst/>
            <a:cxnLst/>
            <a:rect l="l" t="t" r="r" b="b"/>
            <a:pathLst>
              <a:path w="1812746" h="1649694">
                <a:moveTo>
                  <a:pt x="0" y="0"/>
                </a:moveTo>
                <a:lnTo>
                  <a:pt x="1812746" y="0"/>
                </a:lnTo>
                <a:lnTo>
                  <a:pt x="1812746" y="1649695"/>
                </a:lnTo>
                <a:lnTo>
                  <a:pt x="0" y="16496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6" name="Freeform 16" descr="Logotipo  Descripción generada automáticamente"/>
          <p:cNvSpPr/>
          <p:nvPr/>
        </p:nvSpPr>
        <p:spPr>
          <a:xfrm>
            <a:off x="8471840" y="8796747"/>
            <a:ext cx="1344330" cy="1350140"/>
          </a:xfrm>
          <a:custGeom>
            <a:avLst/>
            <a:gdLst/>
            <a:ahLst/>
            <a:cxnLst/>
            <a:rect l="l" t="t" r="r" b="b"/>
            <a:pathLst>
              <a:path w="1344330" h="1350140">
                <a:moveTo>
                  <a:pt x="0" y="0"/>
                </a:moveTo>
                <a:lnTo>
                  <a:pt x="1344330" y="0"/>
                </a:lnTo>
                <a:lnTo>
                  <a:pt x="1344330" y="1350140"/>
                </a:lnTo>
                <a:lnTo>
                  <a:pt x="0" y="13501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9" b="-59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7" name="Freeform 17"/>
          <p:cNvSpPr/>
          <p:nvPr/>
        </p:nvSpPr>
        <p:spPr>
          <a:xfrm>
            <a:off x="1892275" y="3251362"/>
            <a:ext cx="5220652" cy="6356958"/>
          </a:xfrm>
          <a:custGeom>
            <a:avLst/>
            <a:gdLst/>
            <a:ahLst/>
            <a:cxnLst/>
            <a:rect l="l" t="t" r="r" b="b"/>
            <a:pathLst>
              <a:path w="5220652" h="6356958">
                <a:moveTo>
                  <a:pt x="0" y="0"/>
                </a:moveTo>
                <a:lnTo>
                  <a:pt x="5220651" y="0"/>
                </a:lnTo>
                <a:lnTo>
                  <a:pt x="5220651" y="6356959"/>
                </a:lnTo>
                <a:lnTo>
                  <a:pt x="0" y="635695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8" name="TextBox 18"/>
          <p:cNvSpPr txBox="1"/>
          <p:nvPr/>
        </p:nvSpPr>
        <p:spPr>
          <a:xfrm>
            <a:off x="3466607" y="2188627"/>
            <a:ext cx="12194166" cy="729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4"/>
              </a:lnSpc>
            </a:pPr>
            <a:r>
              <a:rPr lang="en-US" sz="2404" b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EN LA SALUD Y LA ENFERMEDAD:  “ EL FUTURO CUIDADOR EN EL MATRIMONIO”</a:t>
            </a:r>
          </a:p>
          <a:p>
            <a:pPr algn="ctr">
              <a:lnSpc>
                <a:spcPts val="2884"/>
              </a:lnSpc>
            </a:pPr>
            <a:endParaRPr lang="en-US" sz="2404" b="1">
              <a:solidFill>
                <a:srgbClr val="2C3E50"/>
              </a:solidFill>
              <a:latin typeface="Aptos Bold"/>
              <a:ea typeface="Aptos Bold"/>
              <a:cs typeface="Aptos Bold"/>
              <a:sym typeface="Aptos Bold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0030473" y="3515019"/>
            <a:ext cx="4980927" cy="6381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44"/>
              </a:lnSpc>
              <a:spcBef>
                <a:spcPct val="0"/>
              </a:spcBef>
            </a:pPr>
            <a:r>
              <a:rPr lang="en-US" sz="4203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JOSÉ Y MARIA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7557141" y="5165283"/>
            <a:ext cx="9237773" cy="2524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4"/>
              </a:lnSpc>
              <a:spcBef>
                <a:spcPct val="0"/>
              </a:spcBef>
            </a:pPr>
            <a:r>
              <a:rPr lang="en-US" sz="2753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“Cuando </a:t>
            </a:r>
            <a:r>
              <a:rPr lang="en-US" sz="2753" b="1" dirty="0" err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ya</a:t>
            </a:r>
            <a:r>
              <a:rPr lang="en-US" sz="2753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 </a:t>
            </a:r>
            <a:r>
              <a:rPr lang="en-US" sz="2753" b="1" dirty="0" err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los</a:t>
            </a:r>
            <a:r>
              <a:rPr lang="en-US" sz="2753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 </a:t>
            </a:r>
            <a:r>
              <a:rPr lang="en-US" sz="2753" b="1" dirty="0" err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sabios</a:t>
            </a:r>
            <a:r>
              <a:rPr lang="en-US" sz="2753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 se </a:t>
            </a:r>
            <a:r>
              <a:rPr lang="en-US" sz="2753" b="1" dirty="0" err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habían</a:t>
            </a:r>
            <a:r>
              <a:rPr lang="en-US" sz="2753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 </a:t>
            </a:r>
            <a:r>
              <a:rPr lang="en-US" sz="2753" b="1" dirty="0" err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ido</a:t>
            </a:r>
            <a:r>
              <a:rPr lang="en-US" sz="2753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, un </a:t>
            </a:r>
            <a:r>
              <a:rPr lang="en-US" sz="2753" b="1" dirty="0" err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ángel</a:t>
            </a:r>
            <a:r>
              <a:rPr lang="en-US" sz="2753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 del </a:t>
            </a:r>
            <a:r>
              <a:rPr lang="en-US" sz="2753" b="1" dirty="0" err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señor</a:t>
            </a:r>
            <a:r>
              <a:rPr lang="en-US" sz="2753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 se le </a:t>
            </a:r>
            <a:r>
              <a:rPr lang="en-US" sz="2753" b="1" dirty="0" err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apareció</a:t>
            </a:r>
            <a:r>
              <a:rPr lang="en-US" sz="2753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 </a:t>
            </a:r>
            <a:r>
              <a:rPr lang="en-US" sz="2753" b="1" dirty="0" err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en</a:t>
            </a:r>
            <a:r>
              <a:rPr lang="en-US" sz="2753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 </a:t>
            </a:r>
            <a:r>
              <a:rPr lang="en-US" sz="2753" b="1" dirty="0" err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sueños</a:t>
            </a:r>
            <a:r>
              <a:rPr lang="en-US" sz="2753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 a José, y le </a:t>
            </a:r>
            <a:r>
              <a:rPr lang="en-US" sz="2753" b="1" dirty="0" err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dijo</a:t>
            </a:r>
            <a:r>
              <a:rPr lang="en-US" sz="2753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: </a:t>
            </a:r>
            <a:r>
              <a:rPr lang="en-US" sz="2753" b="1" dirty="0" err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Levántate</a:t>
            </a:r>
            <a:r>
              <a:rPr lang="en-US" sz="2753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, </a:t>
            </a:r>
            <a:r>
              <a:rPr lang="en-US" sz="2753" b="1" dirty="0" err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toma</a:t>
            </a:r>
            <a:r>
              <a:rPr lang="en-US" sz="2753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 al </a:t>
            </a:r>
            <a:r>
              <a:rPr lang="en-US" sz="2753" b="1" dirty="0" err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niño</a:t>
            </a:r>
            <a:r>
              <a:rPr lang="en-US" sz="2753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 y a </a:t>
            </a:r>
            <a:r>
              <a:rPr lang="en-US" sz="2753" b="1" dirty="0" err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su</a:t>
            </a:r>
            <a:r>
              <a:rPr lang="en-US" sz="2753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 madre y </a:t>
            </a:r>
            <a:r>
              <a:rPr lang="en-US" sz="2753" b="1" dirty="0" err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huye</a:t>
            </a:r>
            <a:r>
              <a:rPr lang="en-US" sz="2753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 a </a:t>
            </a:r>
            <a:r>
              <a:rPr lang="en-US" sz="2753" b="1" dirty="0" err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Egipto</a:t>
            </a:r>
            <a:r>
              <a:rPr lang="en-US" sz="2753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. </a:t>
            </a:r>
            <a:r>
              <a:rPr lang="en-US" sz="2753" b="1" dirty="0" err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Quédate</a:t>
            </a:r>
            <a:r>
              <a:rPr lang="en-US" sz="2753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 </a:t>
            </a:r>
            <a:r>
              <a:rPr lang="en-US" sz="2753" b="1" dirty="0" err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allí</a:t>
            </a:r>
            <a:r>
              <a:rPr lang="en-US" sz="2753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 hasta </a:t>
            </a:r>
            <a:r>
              <a:rPr lang="en-US" sz="2753" b="1" dirty="0" err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que</a:t>
            </a:r>
            <a:r>
              <a:rPr lang="en-US" sz="2753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 </a:t>
            </a:r>
            <a:r>
              <a:rPr lang="en-US" sz="2753" b="1" dirty="0" err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yo</a:t>
            </a:r>
            <a:r>
              <a:rPr lang="en-US" sz="2753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 </a:t>
            </a:r>
            <a:r>
              <a:rPr lang="en-US" sz="2753" b="1" dirty="0" err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te</a:t>
            </a:r>
            <a:r>
              <a:rPr lang="en-US" sz="2753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 </a:t>
            </a:r>
            <a:r>
              <a:rPr lang="en-US" sz="2753" b="1" dirty="0" err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avise</a:t>
            </a:r>
            <a:r>
              <a:rPr lang="en-US" sz="2753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, </a:t>
            </a:r>
            <a:r>
              <a:rPr lang="en-US" sz="2753" b="1" dirty="0" err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porque</a:t>
            </a:r>
            <a:r>
              <a:rPr lang="en-US" sz="2753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 Herodes </a:t>
            </a:r>
            <a:r>
              <a:rPr lang="en-US" sz="2753" b="1" dirty="0" err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va</a:t>
            </a:r>
            <a:r>
              <a:rPr lang="en-US" sz="2753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 a </a:t>
            </a:r>
            <a:r>
              <a:rPr lang="en-US" sz="2753" b="1" dirty="0" err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buscar</a:t>
            </a:r>
            <a:r>
              <a:rPr lang="en-US" sz="2753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 al </a:t>
            </a:r>
            <a:r>
              <a:rPr lang="en-US" sz="2753" b="1" dirty="0" err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niño</a:t>
            </a:r>
            <a:r>
              <a:rPr lang="en-US" sz="2753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 para </a:t>
            </a:r>
            <a:r>
              <a:rPr lang="en-US" sz="2753" b="1" dirty="0" err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matarlo</a:t>
            </a:r>
            <a:r>
              <a:rPr lang="en-US" sz="2753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. José se </a:t>
            </a:r>
            <a:r>
              <a:rPr lang="en-US" sz="2753" b="1" dirty="0" err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levantó</a:t>
            </a:r>
            <a:r>
              <a:rPr lang="en-US" sz="2753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, </a:t>
            </a:r>
            <a:r>
              <a:rPr lang="en-US" sz="2753" b="1" dirty="0" err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tomó</a:t>
            </a:r>
            <a:r>
              <a:rPr lang="en-US" sz="2753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 al </a:t>
            </a:r>
            <a:r>
              <a:rPr lang="en-US" sz="2753" b="1" dirty="0" err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niño</a:t>
            </a:r>
            <a:r>
              <a:rPr lang="en-US" sz="2753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 y a </a:t>
            </a:r>
            <a:r>
              <a:rPr lang="en-US" sz="2753" b="1" dirty="0" err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su</a:t>
            </a:r>
            <a:r>
              <a:rPr lang="en-US" sz="2753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 madre, y </a:t>
            </a:r>
            <a:r>
              <a:rPr lang="en-US" sz="2753" b="1" dirty="0" err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salió</a:t>
            </a:r>
            <a:r>
              <a:rPr lang="en-US" sz="2753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 con </a:t>
            </a:r>
            <a:r>
              <a:rPr lang="en-US" sz="2753" b="1" dirty="0" err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ellos</a:t>
            </a:r>
            <a:r>
              <a:rPr lang="en-US" sz="2753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 de </a:t>
            </a:r>
            <a:r>
              <a:rPr lang="en-US" sz="2753" b="1" dirty="0" err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noche</a:t>
            </a:r>
            <a:r>
              <a:rPr lang="en-US" sz="2753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 camino de </a:t>
            </a:r>
            <a:r>
              <a:rPr lang="en-US" sz="2753" b="1" dirty="0" err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Egipto</a:t>
            </a:r>
            <a:r>
              <a:rPr lang="en-US" sz="2753" b="1" dirty="0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” Mateo 2:13-14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0F8FD">
                <a:alpha val="100000"/>
              </a:srgbClr>
            </a:gs>
            <a:gs pos="61000">
              <a:srgbClr val="74C4E9">
                <a:alpha val="100000"/>
              </a:srgbClr>
            </a:gs>
            <a:gs pos="100000">
              <a:srgbClr val="74C4E9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3002561"/>
            <a:ext cx="16290827" cy="8139494"/>
            <a:chOff x="0" y="0"/>
            <a:chExt cx="21721102" cy="10852658"/>
          </a:xfrm>
        </p:grpSpPr>
        <p:sp>
          <p:nvSpPr>
            <p:cNvPr id="3" name="Freeform 3"/>
            <p:cNvSpPr/>
            <p:nvPr/>
          </p:nvSpPr>
          <p:spPr>
            <a:xfrm>
              <a:off x="25400" y="25400"/>
              <a:ext cx="21670390" cy="10801858"/>
            </a:xfrm>
            <a:custGeom>
              <a:avLst/>
              <a:gdLst/>
              <a:ahLst/>
              <a:cxnLst/>
              <a:rect l="l" t="t" r="r" b="b"/>
              <a:pathLst>
                <a:path w="21670390" h="10801858">
                  <a:moveTo>
                    <a:pt x="0" y="685927"/>
                  </a:moveTo>
                  <a:cubicBezTo>
                    <a:pt x="0" y="307086"/>
                    <a:pt x="307848" y="0"/>
                    <a:pt x="687578" y="0"/>
                  </a:cubicBezTo>
                  <a:lnTo>
                    <a:pt x="20982812" y="0"/>
                  </a:lnTo>
                  <a:cubicBezTo>
                    <a:pt x="21362543" y="0"/>
                    <a:pt x="21670390" y="307086"/>
                    <a:pt x="21670390" y="685927"/>
                  </a:cubicBezTo>
                  <a:lnTo>
                    <a:pt x="21670390" y="10115931"/>
                  </a:lnTo>
                  <a:cubicBezTo>
                    <a:pt x="21670390" y="10494773"/>
                    <a:pt x="21362543" y="10801858"/>
                    <a:pt x="20982812" y="10801858"/>
                  </a:cubicBezTo>
                  <a:lnTo>
                    <a:pt x="687578" y="10801858"/>
                  </a:lnTo>
                  <a:cubicBezTo>
                    <a:pt x="307848" y="10801858"/>
                    <a:pt x="0" y="10494772"/>
                    <a:pt x="0" y="10115931"/>
                  </a:cubicBezTo>
                  <a:close/>
                </a:path>
              </a:pathLst>
            </a:custGeom>
            <a:gradFill rotWithShape="1">
              <a:gsLst>
                <a:gs pos="78000">
                  <a:srgbClr val="F2F2F2">
                    <a:alpha val="100000"/>
                  </a:srgbClr>
                </a:gs>
                <a:gs pos="90000">
                  <a:srgbClr val="74C4E9">
                    <a:alpha val="100000"/>
                  </a:srgbClr>
                </a:gs>
                <a:gs pos="100000">
                  <a:srgbClr val="74C4E9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21721190" cy="10852658"/>
            </a:xfrm>
            <a:custGeom>
              <a:avLst/>
              <a:gdLst/>
              <a:ahLst/>
              <a:cxnLst/>
              <a:rect l="l" t="t" r="r" b="b"/>
              <a:pathLst>
                <a:path w="21721190" h="10852658">
                  <a:moveTo>
                    <a:pt x="0" y="711327"/>
                  </a:moveTo>
                  <a:cubicBezTo>
                    <a:pt x="0" y="318389"/>
                    <a:pt x="319278" y="0"/>
                    <a:pt x="712978" y="0"/>
                  </a:cubicBezTo>
                  <a:lnTo>
                    <a:pt x="21008212" y="0"/>
                  </a:lnTo>
                  <a:lnTo>
                    <a:pt x="21008212" y="25400"/>
                  </a:lnTo>
                  <a:lnTo>
                    <a:pt x="21008212" y="0"/>
                  </a:lnTo>
                  <a:cubicBezTo>
                    <a:pt x="21401912" y="0"/>
                    <a:pt x="21721190" y="318389"/>
                    <a:pt x="21721190" y="711327"/>
                  </a:cubicBezTo>
                  <a:lnTo>
                    <a:pt x="21695790" y="711327"/>
                  </a:lnTo>
                  <a:lnTo>
                    <a:pt x="21721190" y="711327"/>
                  </a:lnTo>
                  <a:lnTo>
                    <a:pt x="21721190" y="10141331"/>
                  </a:lnTo>
                  <a:lnTo>
                    <a:pt x="21695790" y="10141331"/>
                  </a:lnTo>
                  <a:lnTo>
                    <a:pt x="21721190" y="10141331"/>
                  </a:lnTo>
                  <a:cubicBezTo>
                    <a:pt x="21721190" y="10534269"/>
                    <a:pt x="21401912" y="10852658"/>
                    <a:pt x="21008212" y="10852658"/>
                  </a:cubicBezTo>
                  <a:lnTo>
                    <a:pt x="21008212" y="10827258"/>
                  </a:lnTo>
                  <a:lnTo>
                    <a:pt x="21008212" y="10852658"/>
                  </a:lnTo>
                  <a:lnTo>
                    <a:pt x="712978" y="10852658"/>
                  </a:lnTo>
                  <a:lnTo>
                    <a:pt x="712978" y="10827258"/>
                  </a:lnTo>
                  <a:lnTo>
                    <a:pt x="712978" y="10852658"/>
                  </a:lnTo>
                  <a:cubicBezTo>
                    <a:pt x="319278" y="10852658"/>
                    <a:pt x="0" y="10534269"/>
                    <a:pt x="0" y="10141331"/>
                  </a:cubicBezTo>
                  <a:lnTo>
                    <a:pt x="0" y="711327"/>
                  </a:lnTo>
                  <a:lnTo>
                    <a:pt x="25400" y="711327"/>
                  </a:lnTo>
                  <a:lnTo>
                    <a:pt x="0" y="711327"/>
                  </a:lnTo>
                  <a:moveTo>
                    <a:pt x="50800" y="711327"/>
                  </a:moveTo>
                  <a:lnTo>
                    <a:pt x="50800" y="10141331"/>
                  </a:lnTo>
                  <a:lnTo>
                    <a:pt x="25400" y="10141331"/>
                  </a:lnTo>
                  <a:lnTo>
                    <a:pt x="50800" y="10141331"/>
                  </a:lnTo>
                  <a:cubicBezTo>
                    <a:pt x="50800" y="10506075"/>
                    <a:pt x="347218" y="10801858"/>
                    <a:pt x="712978" y="10801858"/>
                  </a:cubicBezTo>
                  <a:lnTo>
                    <a:pt x="21008212" y="10801858"/>
                  </a:lnTo>
                  <a:cubicBezTo>
                    <a:pt x="21373973" y="10801858"/>
                    <a:pt x="21670390" y="10506075"/>
                    <a:pt x="21670390" y="10141331"/>
                  </a:cubicBezTo>
                  <a:lnTo>
                    <a:pt x="21670390" y="711327"/>
                  </a:lnTo>
                  <a:cubicBezTo>
                    <a:pt x="21670390" y="346583"/>
                    <a:pt x="21373973" y="50800"/>
                    <a:pt x="21008212" y="50800"/>
                  </a:cubicBezTo>
                  <a:lnTo>
                    <a:pt x="712978" y="50800"/>
                  </a:lnTo>
                  <a:lnTo>
                    <a:pt x="712978" y="25400"/>
                  </a:lnTo>
                  <a:lnTo>
                    <a:pt x="712978" y="50800"/>
                  </a:lnTo>
                  <a:cubicBezTo>
                    <a:pt x="347218" y="50800"/>
                    <a:pt x="50800" y="346583"/>
                    <a:pt x="50800" y="711327"/>
                  </a:cubicBezTo>
                  <a:close/>
                </a:path>
              </a:pathLst>
            </a:custGeom>
            <a:solidFill>
              <a:srgbClr val="A6CAEC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4288" y="-14288"/>
            <a:ext cx="18316575" cy="1875926"/>
            <a:chOff x="0" y="0"/>
            <a:chExt cx="24422100" cy="2501234"/>
          </a:xfrm>
        </p:grpSpPr>
        <p:sp>
          <p:nvSpPr>
            <p:cNvPr id="6" name="Freeform 6"/>
            <p:cNvSpPr/>
            <p:nvPr/>
          </p:nvSpPr>
          <p:spPr>
            <a:xfrm>
              <a:off x="19050" y="19050"/>
              <a:ext cx="24384000" cy="2463159"/>
            </a:xfrm>
            <a:custGeom>
              <a:avLst/>
              <a:gdLst/>
              <a:ahLst/>
              <a:cxnLst/>
              <a:rect l="l" t="t" r="r" b="b"/>
              <a:pathLst>
                <a:path w="24384000" h="2463159">
                  <a:moveTo>
                    <a:pt x="0" y="0"/>
                  </a:moveTo>
                  <a:lnTo>
                    <a:pt x="24384000" y="0"/>
                  </a:lnTo>
                  <a:lnTo>
                    <a:pt x="24384000" y="2463159"/>
                  </a:lnTo>
                  <a:lnTo>
                    <a:pt x="0" y="2463159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24422100" cy="2501259"/>
            </a:xfrm>
            <a:custGeom>
              <a:avLst/>
              <a:gdLst/>
              <a:ahLst/>
              <a:cxnLst/>
              <a:rect l="l" t="t" r="r" b="b"/>
              <a:pathLst>
                <a:path w="24422100" h="2501259">
                  <a:moveTo>
                    <a:pt x="19050" y="0"/>
                  </a:moveTo>
                  <a:lnTo>
                    <a:pt x="24403050" y="0"/>
                  </a:lnTo>
                  <a:cubicBezTo>
                    <a:pt x="24413590" y="0"/>
                    <a:pt x="24422100" y="8509"/>
                    <a:pt x="24422100" y="19050"/>
                  </a:cubicBezTo>
                  <a:lnTo>
                    <a:pt x="24422100" y="2482209"/>
                  </a:lnTo>
                  <a:cubicBezTo>
                    <a:pt x="24422100" y="2492750"/>
                    <a:pt x="24413590" y="2501259"/>
                    <a:pt x="24403050" y="2501259"/>
                  </a:cubicBezTo>
                  <a:lnTo>
                    <a:pt x="19050" y="2501259"/>
                  </a:lnTo>
                  <a:cubicBezTo>
                    <a:pt x="8509" y="2501259"/>
                    <a:pt x="0" y="2492750"/>
                    <a:pt x="0" y="2482209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2482209"/>
                  </a:lnTo>
                  <a:lnTo>
                    <a:pt x="19050" y="2482209"/>
                  </a:lnTo>
                  <a:lnTo>
                    <a:pt x="19050" y="2463160"/>
                  </a:lnTo>
                  <a:lnTo>
                    <a:pt x="24403050" y="2463160"/>
                  </a:lnTo>
                  <a:lnTo>
                    <a:pt x="24403050" y="2482209"/>
                  </a:lnTo>
                  <a:lnTo>
                    <a:pt x="24384000" y="2482209"/>
                  </a:lnTo>
                  <a:lnTo>
                    <a:pt x="24384000" y="19050"/>
                  </a:lnTo>
                  <a:lnTo>
                    <a:pt x="24403050" y="19050"/>
                  </a:lnTo>
                  <a:lnTo>
                    <a:pt x="2440305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24422100" cy="25012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20"/>
                </a:lnSpc>
              </a:pPr>
              <a:r>
                <a:rPr lang="en-US" sz="3600" b="1">
                  <a:solidFill>
                    <a:srgbClr val="2C3E5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El Taller de la Familia</a:t>
              </a:r>
            </a:p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808080"/>
                  </a:solidFill>
                  <a:latin typeface="Aptos"/>
                  <a:ea typeface="Aptos"/>
                  <a:cs typeface="Aptos"/>
                  <a:sym typeface="Aptos"/>
                </a:rPr>
                <a:t>Para construir el hogar</a:t>
              </a:r>
            </a:p>
          </p:txBody>
        </p:sp>
      </p:grpSp>
      <p:sp>
        <p:nvSpPr>
          <p:cNvPr id="9" name="Freeform 9" descr="Una torre con un reloj en lo alto de una casa  El contenido generado por IA puede ser incorrecto."/>
          <p:cNvSpPr/>
          <p:nvPr/>
        </p:nvSpPr>
        <p:spPr>
          <a:xfrm>
            <a:off x="1017641" y="338252"/>
            <a:ext cx="1825466" cy="1216971"/>
          </a:xfrm>
          <a:custGeom>
            <a:avLst/>
            <a:gdLst/>
            <a:ahLst/>
            <a:cxnLst/>
            <a:rect l="l" t="t" r="r" b="b"/>
            <a:pathLst>
              <a:path w="1825466" h="1216971">
                <a:moveTo>
                  <a:pt x="0" y="0"/>
                </a:moveTo>
                <a:lnTo>
                  <a:pt x="1825467" y="0"/>
                </a:lnTo>
                <a:lnTo>
                  <a:pt x="1825467" y="1216971"/>
                </a:lnTo>
                <a:lnTo>
                  <a:pt x="0" y="12169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10" name="Group 10"/>
          <p:cNvGrpSpPr/>
          <p:nvPr/>
        </p:nvGrpSpPr>
        <p:grpSpPr>
          <a:xfrm>
            <a:off x="8276339" y="1515037"/>
            <a:ext cx="1754134" cy="589016"/>
            <a:chOff x="0" y="0"/>
            <a:chExt cx="2338845" cy="785355"/>
          </a:xfrm>
        </p:grpSpPr>
        <p:sp>
          <p:nvSpPr>
            <p:cNvPr id="11" name="Freeform 11"/>
            <p:cNvSpPr/>
            <p:nvPr/>
          </p:nvSpPr>
          <p:spPr>
            <a:xfrm>
              <a:off x="19050" y="19050"/>
              <a:ext cx="2300859" cy="747268"/>
            </a:xfrm>
            <a:custGeom>
              <a:avLst/>
              <a:gdLst/>
              <a:ahLst/>
              <a:cxnLst/>
              <a:rect l="l" t="t" r="r" b="b"/>
              <a:pathLst>
                <a:path w="2300859" h="747268">
                  <a:moveTo>
                    <a:pt x="370205" y="0"/>
                  </a:moveTo>
                  <a:lnTo>
                    <a:pt x="1930654" y="0"/>
                  </a:lnTo>
                  <a:cubicBezTo>
                    <a:pt x="2135124" y="0"/>
                    <a:pt x="2300859" y="167259"/>
                    <a:pt x="2300859" y="373634"/>
                  </a:cubicBezTo>
                  <a:cubicBezTo>
                    <a:pt x="2300859" y="580009"/>
                    <a:pt x="2135124" y="747268"/>
                    <a:pt x="1930654" y="747268"/>
                  </a:cubicBezTo>
                  <a:lnTo>
                    <a:pt x="370205" y="747268"/>
                  </a:lnTo>
                  <a:cubicBezTo>
                    <a:pt x="165735" y="747268"/>
                    <a:pt x="0" y="580009"/>
                    <a:pt x="0" y="373634"/>
                  </a:cubicBezTo>
                  <a:cubicBezTo>
                    <a:pt x="0" y="167259"/>
                    <a:pt x="165735" y="0"/>
                    <a:pt x="370205" y="0"/>
                  </a:cubicBezTo>
                  <a:close/>
                </a:path>
              </a:pathLst>
            </a:custGeom>
            <a:solidFill>
              <a:srgbClr val="0F9ED5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0" y="0"/>
              <a:ext cx="2338959" cy="785368"/>
            </a:xfrm>
            <a:custGeom>
              <a:avLst/>
              <a:gdLst/>
              <a:ahLst/>
              <a:cxnLst/>
              <a:rect l="l" t="t" r="r" b="b"/>
              <a:pathLst>
                <a:path w="2338959" h="785368">
                  <a:moveTo>
                    <a:pt x="389255" y="0"/>
                  </a:moveTo>
                  <a:lnTo>
                    <a:pt x="1949704" y="0"/>
                  </a:lnTo>
                  <a:lnTo>
                    <a:pt x="1949704" y="19050"/>
                  </a:lnTo>
                  <a:lnTo>
                    <a:pt x="1949704" y="0"/>
                  </a:lnTo>
                  <a:lnTo>
                    <a:pt x="1949704" y="19050"/>
                  </a:lnTo>
                  <a:lnTo>
                    <a:pt x="1949704" y="0"/>
                  </a:lnTo>
                  <a:cubicBezTo>
                    <a:pt x="2164842" y="0"/>
                    <a:pt x="2338959" y="176022"/>
                    <a:pt x="2338959" y="392684"/>
                  </a:cubicBezTo>
                  <a:lnTo>
                    <a:pt x="2319909" y="392684"/>
                  </a:lnTo>
                  <a:lnTo>
                    <a:pt x="2338959" y="392684"/>
                  </a:lnTo>
                  <a:cubicBezTo>
                    <a:pt x="2338959" y="609346"/>
                    <a:pt x="2164842" y="785368"/>
                    <a:pt x="1949704" y="785368"/>
                  </a:cubicBezTo>
                  <a:lnTo>
                    <a:pt x="1949704" y="766318"/>
                  </a:lnTo>
                  <a:lnTo>
                    <a:pt x="1949704" y="785368"/>
                  </a:lnTo>
                  <a:lnTo>
                    <a:pt x="389255" y="785368"/>
                  </a:lnTo>
                  <a:lnTo>
                    <a:pt x="389255" y="766318"/>
                  </a:lnTo>
                  <a:lnTo>
                    <a:pt x="389255" y="785368"/>
                  </a:lnTo>
                  <a:lnTo>
                    <a:pt x="389255" y="766318"/>
                  </a:lnTo>
                  <a:lnTo>
                    <a:pt x="389255" y="785368"/>
                  </a:lnTo>
                  <a:cubicBezTo>
                    <a:pt x="174117" y="785368"/>
                    <a:pt x="0" y="609346"/>
                    <a:pt x="0" y="392684"/>
                  </a:cubicBezTo>
                  <a:cubicBezTo>
                    <a:pt x="0" y="176022"/>
                    <a:pt x="174117" y="0"/>
                    <a:pt x="389255" y="0"/>
                  </a:cubicBezTo>
                  <a:lnTo>
                    <a:pt x="389255" y="19050"/>
                  </a:lnTo>
                  <a:lnTo>
                    <a:pt x="389255" y="0"/>
                  </a:lnTo>
                  <a:moveTo>
                    <a:pt x="389255" y="38100"/>
                  </a:moveTo>
                  <a:lnTo>
                    <a:pt x="389255" y="19050"/>
                  </a:lnTo>
                  <a:lnTo>
                    <a:pt x="389255" y="38100"/>
                  </a:lnTo>
                  <a:cubicBezTo>
                    <a:pt x="195453" y="38100"/>
                    <a:pt x="38100" y="196723"/>
                    <a:pt x="38100" y="392684"/>
                  </a:cubicBezTo>
                  <a:lnTo>
                    <a:pt x="19050" y="392684"/>
                  </a:lnTo>
                  <a:lnTo>
                    <a:pt x="38100" y="392684"/>
                  </a:lnTo>
                  <a:cubicBezTo>
                    <a:pt x="38100" y="588645"/>
                    <a:pt x="195453" y="747268"/>
                    <a:pt x="389255" y="747268"/>
                  </a:cubicBezTo>
                  <a:lnTo>
                    <a:pt x="1949704" y="747268"/>
                  </a:lnTo>
                  <a:cubicBezTo>
                    <a:pt x="2143379" y="747268"/>
                    <a:pt x="2300859" y="588645"/>
                    <a:pt x="2300859" y="392684"/>
                  </a:cubicBezTo>
                  <a:cubicBezTo>
                    <a:pt x="2300859" y="196723"/>
                    <a:pt x="2143379" y="38100"/>
                    <a:pt x="1949704" y="38100"/>
                  </a:cubicBezTo>
                  <a:lnTo>
                    <a:pt x="389255" y="38100"/>
                  </a:lnTo>
                  <a:close/>
                </a:path>
              </a:pathLst>
            </a:custGeom>
            <a:solidFill>
              <a:srgbClr val="02405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0"/>
              <a:ext cx="2338845" cy="7853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Tema #</a:t>
              </a:r>
            </a:p>
          </p:txBody>
        </p:sp>
      </p:grpSp>
      <p:sp>
        <p:nvSpPr>
          <p:cNvPr id="14" name="AutoShape 14"/>
          <p:cNvSpPr/>
          <p:nvPr/>
        </p:nvSpPr>
        <p:spPr>
          <a:xfrm rot="7080">
            <a:off x="2202104" y="2797740"/>
            <a:ext cx="13906833" cy="0"/>
          </a:xfrm>
          <a:prstGeom prst="line">
            <a:avLst/>
          </a:prstGeom>
          <a:ln w="19050" cap="rnd">
            <a:solidFill>
              <a:srgbClr val="0F9ED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15" name="Freeform 15"/>
          <p:cNvSpPr/>
          <p:nvPr/>
        </p:nvSpPr>
        <p:spPr>
          <a:xfrm>
            <a:off x="15476672" y="121890"/>
            <a:ext cx="1812746" cy="1649694"/>
          </a:xfrm>
          <a:custGeom>
            <a:avLst/>
            <a:gdLst/>
            <a:ahLst/>
            <a:cxnLst/>
            <a:rect l="l" t="t" r="r" b="b"/>
            <a:pathLst>
              <a:path w="1812746" h="1649694">
                <a:moveTo>
                  <a:pt x="0" y="0"/>
                </a:moveTo>
                <a:lnTo>
                  <a:pt x="1812746" y="0"/>
                </a:lnTo>
                <a:lnTo>
                  <a:pt x="1812746" y="1649695"/>
                </a:lnTo>
                <a:lnTo>
                  <a:pt x="0" y="16496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6" name="Freeform 16" descr="Logotipo  Descripción generada automáticamente"/>
          <p:cNvSpPr/>
          <p:nvPr/>
        </p:nvSpPr>
        <p:spPr>
          <a:xfrm>
            <a:off x="8471840" y="8796747"/>
            <a:ext cx="1344330" cy="1350140"/>
          </a:xfrm>
          <a:custGeom>
            <a:avLst/>
            <a:gdLst/>
            <a:ahLst/>
            <a:cxnLst/>
            <a:rect l="l" t="t" r="r" b="b"/>
            <a:pathLst>
              <a:path w="1344330" h="1350140">
                <a:moveTo>
                  <a:pt x="0" y="0"/>
                </a:moveTo>
                <a:lnTo>
                  <a:pt x="1344330" y="0"/>
                </a:lnTo>
                <a:lnTo>
                  <a:pt x="1344330" y="1350140"/>
                </a:lnTo>
                <a:lnTo>
                  <a:pt x="0" y="13501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59" b="-59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7" name="Freeform 17"/>
          <p:cNvSpPr/>
          <p:nvPr/>
        </p:nvSpPr>
        <p:spPr>
          <a:xfrm>
            <a:off x="11368515" y="8733359"/>
            <a:ext cx="2503733" cy="1240381"/>
          </a:xfrm>
          <a:custGeom>
            <a:avLst/>
            <a:gdLst/>
            <a:ahLst/>
            <a:cxnLst/>
            <a:rect l="l" t="t" r="r" b="b"/>
            <a:pathLst>
              <a:path w="2503733" h="1240381">
                <a:moveTo>
                  <a:pt x="0" y="0"/>
                </a:moveTo>
                <a:lnTo>
                  <a:pt x="2503733" y="0"/>
                </a:lnTo>
                <a:lnTo>
                  <a:pt x="2503733" y="1240382"/>
                </a:lnTo>
                <a:lnTo>
                  <a:pt x="0" y="124038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8" name="Freeform 18"/>
          <p:cNvSpPr/>
          <p:nvPr/>
        </p:nvSpPr>
        <p:spPr>
          <a:xfrm>
            <a:off x="5521047" y="8186027"/>
            <a:ext cx="1707542" cy="2046585"/>
          </a:xfrm>
          <a:custGeom>
            <a:avLst/>
            <a:gdLst/>
            <a:ahLst/>
            <a:cxnLst/>
            <a:rect l="l" t="t" r="r" b="b"/>
            <a:pathLst>
              <a:path w="1707542" h="2046585">
                <a:moveTo>
                  <a:pt x="0" y="0"/>
                </a:moveTo>
                <a:lnTo>
                  <a:pt x="1707542" y="0"/>
                </a:lnTo>
                <a:lnTo>
                  <a:pt x="1707542" y="2046585"/>
                </a:lnTo>
                <a:lnTo>
                  <a:pt x="0" y="204658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9" name="TextBox 19"/>
          <p:cNvSpPr txBox="1"/>
          <p:nvPr/>
        </p:nvSpPr>
        <p:spPr>
          <a:xfrm>
            <a:off x="3466607" y="2188627"/>
            <a:ext cx="12194166" cy="729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4"/>
              </a:lnSpc>
            </a:pPr>
            <a:r>
              <a:rPr lang="en-US" sz="2404" b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EN LA SALUD Y LA ENFERMEDAD:  “ EL FUTURO CUIDADOR EN EL MATRIMONIO”</a:t>
            </a:r>
          </a:p>
          <a:p>
            <a:pPr algn="ctr">
              <a:lnSpc>
                <a:spcPts val="2884"/>
              </a:lnSpc>
            </a:pPr>
            <a:endParaRPr lang="en-US" sz="2404" b="1">
              <a:solidFill>
                <a:srgbClr val="2C3E50"/>
              </a:solidFill>
              <a:latin typeface="Aptos Bold"/>
              <a:ea typeface="Aptos Bold"/>
              <a:cs typeface="Aptos Bold"/>
              <a:sym typeface="Aptos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1535851" y="3251362"/>
            <a:ext cx="15185430" cy="428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84"/>
              </a:lnSpc>
              <a:spcBef>
                <a:spcPct val="0"/>
              </a:spcBef>
            </a:pPr>
            <a:r>
              <a:rPr lang="en-US" sz="2904" b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2. El impacto de la enfermedad en la pareja – Del “nosotros” al “nosotros con enfermedad”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535851" y="4003837"/>
            <a:ext cx="15185430" cy="4483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06"/>
              </a:lnSpc>
              <a:spcBef>
                <a:spcPct val="0"/>
              </a:spcBef>
            </a:pPr>
            <a:r>
              <a:rPr lang="en-US" sz="3005" b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•Cambio de roles: </a:t>
            </a:r>
            <a:r>
              <a:rPr lang="en-US" sz="3005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el cónyuge se convierte en cuidador principal.</a:t>
            </a:r>
          </a:p>
          <a:p>
            <a:pPr algn="just">
              <a:lnSpc>
                <a:spcPts val="3606"/>
              </a:lnSpc>
              <a:spcBef>
                <a:spcPct val="0"/>
              </a:spcBef>
            </a:pPr>
            <a:r>
              <a:rPr lang="en-US" sz="3005" b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•Reorganización de rutinas: </a:t>
            </a:r>
            <a:r>
              <a:rPr lang="en-US" sz="3005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horarios, alimentación, actividades diarias.</a:t>
            </a:r>
          </a:p>
          <a:p>
            <a:pPr algn="just">
              <a:lnSpc>
                <a:spcPts val="3606"/>
              </a:lnSpc>
              <a:spcBef>
                <a:spcPct val="0"/>
              </a:spcBef>
            </a:pPr>
            <a:r>
              <a:rPr lang="en-US" sz="3005" b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•Afectación económica:</a:t>
            </a:r>
            <a:r>
              <a:rPr lang="en-US" sz="3005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 gastos médicos, reducción de ingresos, cambios en el trabajo.</a:t>
            </a:r>
          </a:p>
          <a:p>
            <a:pPr algn="just">
              <a:lnSpc>
                <a:spcPts val="3606"/>
              </a:lnSpc>
              <a:spcBef>
                <a:spcPct val="0"/>
              </a:spcBef>
            </a:pPr>
            <a:r>
              <a:rPr lang="en-US" sz="3005" b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•Impacto emocional: </a:t>
            </a:r>
            <a:r>
              <a:rPr lang="en-US" sz="3005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estrés, tristeza, ansiedad y, a veces, miedo al futuro.</a:t>
            </a:r>
          </a:p>
          <a:p>
            <a:pPr algn="just">
              <a:lnSpc>
                <a:spcPts val="3606"/>
              </a:lnSpc>
              <a:spcBef>
                <a:spcPct val="0"/>
              </a:spcBef>
            </a:pPr>
            <a:r>
              <a:rPr lang="en-US" sz="3005" b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•Alteración de proyectos de vida: </a:t>
            </a:r>
            <a:r>
              <a:rPr lang="en-US" sz="3005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viajes, metas, planes familiares que deben posponerse o cancelarse.</a:t>
            </a:r>
          </a:p>
          <a:p>
            <a:pPr algn="just">
              <a:lnSpc>
                <a:spcPts val="3606"/>
              </a:lnSpc>
              <a:spcBef>
                <a:spcPct val="0"/>
              </a:spcBef>
            </a:pPr>
            <a:r>
              <a:rPr lang="en-US" sz="3005" b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•Menor tiempo para el autocuidado: </a:t>
            </a:r>
            <a:r>
              <a:rPr lang="en-US" sz="3005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el cuidador deja de lado su propia salud.</a:t>
            </a:r>
          </a:p>
          <a:p>
            <a:pPr algn="just">
              <a:lnSpc>
                <a:spcPts val="3606"/>
              </a:lnSpc>
              <a:spcBef>
                <a:spcPct val="0"/>
              </a:spcBef>
            </a:pPr>
            <a:r>
              <a:rPr lang="en-US" sz="3005" b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•Pérdida de espacios de ocio compartido: </a:t>
            </a:r>
            <a:r>
              <a:rPr lang="en-US" sz="3005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menos salidas, menos actividades recreativas.</a:t>
            </a:r>
          </a:p>
          <a:p>
            <a:pPr algn="just">
              <a:lnSpc>
                <a:spcPts val="3606"/>
              </a:lnSpc>
              <a:spcBef>
                <a:spcPct val="0"/>
              </a:spcBef>
            </a:pPr>
            <a:r>
              <a:rPr lang="en-US" sz="3005" b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•Cambios en la vida sexual: </a:t>
            </a:r>
            <a:r>
              <a:rPr lang="en-US" sz="3005">
                <a:solidFill>
                  <a:srgbClr val="2C3E50"/>
                </a:solidFill>
                <a:latin typeface="Aptos"/>
                <a:ea typeface="Aptos"/>
                <a:cs typeface="Aptos"/>
                <a:sym typeface="Aptos"/>
              </a:rPr>
              <a:t>limitaciones físicas, cambios físico y bloqueos emocionales que alteran la cercanía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0F8FD">
                <a:alpha val="100000"/>
              </a:srgbClr>
            </a:gs>
            <a:gs pos="61000">
              <a:srgbClr val="74C4E9">
                <a:alpha val="100000"/>
              </a:srgbClr>
            </a:gs>
            <a:gs pos="100000">
              <a:srgbClr val="74C4E9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816170" y="2974688"/>
            <a:ext cx="8175527" cy="4500252"/>
            <a:chOff x="0" y="0"/>
            <a:chExt cx="21721102" cy="10852658"/>
          </a:xfrm>
        </p:grpSpPr>
        <p:sp>
          <p:nvSpPr>
            <p:cNvPr id="3" name="Freeform 3"/>
            <p:cNvSpPr/>
            <p:nvPr/>
          </p:nvSpPr>
          <p:spPr>
            <a:xfrm>
              <a:off x="25400" y="25400"/>
              <a:ext cx="21670390" cy="10801858"/>
            </a:xfrm>
            <a:custGeom>
              <a:avLst/>
              <a:gdLst/>
              <a:ahLst/>
              <a:cxnLst/>
              <a:rect l="l" t="t" r="r" b="b"/>
              <a:pathLst>
                <a:path w="21670390" h="10801858">
                  <a:moveTo>
                    <a:pt x="0" y="685927"/>
                  </a:moveTo>
                  <a:cubicBezTo>
                    <a:pt x="0" y="307086"/>
                    <a:pt x="307848" y="0"/>
                    <a:pt x="687578" y="0"/>
                  </a:cubicBezTo>
                  <a:lnTo>
                    <a:pt x="20982812" y="0"/>
                  </a:lnTo>
                  <a:cubicBezTo>
                    <a:pt x="21362543" y="0"/>
                    <a:pt x="21670390" y="307086"/>
                    <a:pt x="21670390" y="685927"/>
                  </a:cubicBezTo>
                  <a:lnTo>
                    <a:pt x="21670390" y="10115931"/>
                  </a:lnTo>
                  <a:cubicBezTo>
                    <a:pt x="21670390" y="10494773"/>
                    <a:pt x="21362543" y="10801858"/>
                    <a:pt x="20982812" y="10801858"/>
                  </a:cubicBezTo>
                  <a:lnTo>
                    <a:pt x="687578" y="10801858"/>
                  </a:lnTo>
                  <a:cubicBezTo>
                    <a:pt x="307848" y="10801858"/>
                    <a:pt x="0" y="10494772"/>
                    <a:pt x="0" y="10115931"/>
                  </a:cubicBezTo>
                  <a:close/>
                </a:path>
              </a:pathLst>
            </a:custGeom>
            <a:blipFill>
              <a:blip r:embed="rId2"/>
              <a:stretch>
                <a:fillRect t="-16579" b="-16579"/>
              </a:stretch>
            </a:blipFill>
          </p:spPr>
          <p:txBody>
            <a:bodyPr/>
            <a:lstStyle/>
            <a:p>
              <a:endParaRPr lang="es-CO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0"/>
              <a:ext cx="21721190" cy="10852658"/>
            </a:xfrm>
            <a:custGeom>
              <a:avLst/>
              <a:gdLst/>
              <a:ahLst/>
              <a:cxnLst/>
              <a:rect l="l" t="t" r="r" b="b"/>
              <a:pathLst>
                <a:path w="21721190" h="10852658">
                  <a:moveTo>
                    <a:pt x="0" y="711327"/>
                  </a:moveTo>
                  <a:cubicBezTo>
                    <a:pt x="0" y="318389"/>
                    <a:pt x="319278" y="0"/>
                    <a:pt x="712978" y="0"/>
                  </a:cubicBezTo>
                  <a:lnTo>
                    <a:pt x="21008212" y="0"/>
                  </a:lnTo>
                  <a:lnTo>
                    <a:pt x="21008212" y="25400"/>
                  </a:lnTo>
                  <a:lnTo>
                    <a:pt x="21008212" y="0"/>
                  </a:lnTo>
                  <a:cubicBezTo>
                    <a:pt x="21401912" y="0"/>
                    <a:pt x="21721190" y="318389"/>
                    <a:pt x="21721190" y="711327"/>
                  </a:cubicBezTo>
                  <a:lnTo>
                    <a:pt x="21695790" y="711327"/>
                  </a:lnTo>
                  <a:lnTo>
                    <a:pt x="21721190" y="711327"/>
                  </a:lnTo>
                  <a:lnTo>
                    <a:pt x="21721190" y="10141331"/>
                  </a:lnTo>
                  <a:lnTo>
                    <a:pt x="21695790" y="10141331"/>
                  </a:lnTo>
                  <a:lnTo>
                    <a:pt x="21721190" y="10141331"/>
                  </a:lnTo>
                  <a:cubicBezTo>
                    <a:pt x="21721190" y="10534269"/>
                    <a:pt x="21401912" y="10852658"/>
                    <a:pt x="21008212" y="10852658"/>
                  </a:cubicBezTo>
                  <a:lnTo>
                    <a:pt x="21008212" y="10827258"/>
                  </a:lnTo>
                  <a:lnTo>
                    <a:pt x="21008212" y="10852658"/>
                  </a:lnTo>
                  <a:lnTo>
                    <a:pt x="712978" y="10852658"/>
                  </a:lnTo>
                  <a:lnTo>
                    <a:pt x="712978" y="10827258"/>
                  </a:lnTo>
                  <a:lnTo>
                    <a:pt x="712978" y="10852658"/>
                  </a:lnTo>
                  <a:cubicBezTo>
                    <a:pt x="319278" y="10852658"/>
                    <a:pt x="0" y="10534269"/>
                    <a:pt x="0" y="10141331"/>
                  </a:cubicBezTo>
                  <a:lnTo>
                    <a:pt x="0" y="711327"/>
                  </a:lnTo>
                  <a:lnTo>
                    <a:pt x="25400" y="711327"/>
                  </a:lnTo>
                  <a:lnTo>
                    <a:pt x="0" y="711327"/>
                  </a:lnTo>
                  <a:moveTo>
                    <a:pt x="50800" y="711327"/>
                  </a:moveTo>
                  <a:lnTo>
                    <a:pt x="50800" y="10141331"/>
                  </a:lnTo>
                  <a:lnTo>
                    <a:pt x="25400" y="10141331"/>
                  </a:lnTo>
                  <a:lnTo>
                    <a:pt x="50800" y="10141331"/>
                  </a:lnTo>
                  <a:cubicBezTo>
                    <a:pt x="50800" y="10506075"/>
                    <a:pt x="347218" y="10801858"/>
                    <a:pt x="712978" y="10801858"/>
                  </a:cubicBezTo>
                  <a:lnTo>
                    <a:pt x="21008212" y="10801858"/>
                  </a:lnTo>
                  <a:cubicBezTo>
                    <a:pt x="21373973" y="10801858"/>
                    <a:pt x="21670390" y="10506075"/>
                    <a:pt x="21670390" y="10141331"/>
                  </a:cubicBezTo>
                  <a:lnTo>
                    <a:pt x="21670390" y="711327"/>
                  </a:lnTo>
                  <a:cubicBezTo>
                    <a:pt x="21670390" y="346583"/>
                    <a:pt x="21373973" y="50800"/>
                    <a:pt x="21008212" y="50800"/>
                  </a:cubicBezTo>
                  <a:lnTo>
                    <a:pt x="712978" y="50800"/>
                  </a:lnTo>
                  <a:lnTo>
                    <a:pt x="712978" y="25400"/>
                  </a:lnTo>
                  <a:lnTo>
                    <a:pt x="712978" y="50800"/>
                  </a:lnTo>
                  <a:cubicBezTo>
                    <a:pt x="347218" y="50800"/>
                    <a:pt x="50800" y="346583"/>
                    <a:pt x="50800" y="711327"/>
                  </a:cubicBezTo>
                  <a:close/>
                </a:path>
              </a:pathLst>
            </a:custGeom>
            <a:solidFill>
              <a:srgbClr val="A6CAEC"/>
            </a:solidFill>
          </p:spPr>
          <p:txBody>
            <a:bodyPr/>
            <a:lstStyle/>
            <a:p>
              <a:endParaRPr lang="es-CO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14288" y="-14288"/>
            <a:ext cx="18316575" cy="1875926"/>
            <a:chOff x="0" y="0"/>
            <a:chExt cx="24422100" cy="2501234"/>
          </a:xfrm>
        </p:grpSpPr>
        <p:sp>
          <p:nvSpPr>
            <p:cNvPr id="6" name="Freeform 6"/>
            <p:cNvSpPr/>
            <p:nvPr/>
          </p:nvSpPr>
          <p:spPr>
            <a:xfrm>
              <a:off x="19050" y="19050"/>
              <a:ext cx="24384000" cy="2463159"/>
            </a:xfrm>
            <a:custGeom>
              <a:avLst/>
              <a:gdLst/>
              <a:ahLst/>
              <a:cxnLst/>
              <a:rect l="l" t="t" r="r" b="b"/>
              <a:pathLst>
                <a:path w="24384000" h="2463159">
                  <a:moveTo>
                    <a:pt x="0" y="0"/>
                  </a:moveTo>
                  <a:lnTo>
                    <a:pt x="24384000" y="0"/>
                  </a:lnTo>
                  <a:lnTo>
                    <a:pt x="24384000" y="2463159"/>
                  </a:lnTo>
                  <a:lnTo>
                    <a:pt x="0" y="2463159"/>
                  </a:lnTo>
                  <a:close/>
                </a:path>
              </a:pathLst>
            </a:custGeom>
            <a:solidFill>
              <a:srgbClr val="F2F2F2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24422100" cy="2501259"/>
            </a:xfrm>
            <a:custGeom>
              <a:avLst/>
              <a:gdLst/>
              <a:ahLst/>
              <a:cxnLst/>
              <a:rect l="l" t="t" r="r" b="b"/>
              <a:pathLst>
                <a:path w="24422100" h="2501259">
                  <a:moveTo>
                    <a:pt x="19050" y="0"/>
                  </a:moveTo>
                  <a:lnTo>
                    <a:pt x="24403050" y="0"/>
                  </a:lnTo>
                  <a:cubicBezTo>
                    <a:pt x="24413590" y="0"/>
                    <a:pt x="24422100" y="8509"/>
                    <a:pt x="24422100" y="19050"/>
                  </a:cubicBezTo>
                  <a:lnTo>
                    <a:pt x="24422100" y="2482209"/>
                  </a:lnTo>
                  <a:cubicBezTo>
                    <a:pt x="24422100" y="2492750"/>
                    <a:pt x="24413590" y="2501259"/>
                    <a:pt x="24403050" y="2501259"/>
                  </a:cubicBezTo>
                  <a:lnTo>
                    <a:pt x="19050" y="2501259"/>
                  </a:lnTo>
                  <a:cubicBezTo>
                    <a:pt x="8509" y="2501259"/>
                    <a:pt x="0" y="2492750"/>
                    <a:pt x="0" y="2482209"/>
                  </a:cubicBezTo>
                  <a:lnTo>
                    <a:pt x="0" y="19050"/>
                  </a:lnTo>
                  <a:cubicBezTo>
                    <a:pt x="0" y="8509"/>
                    <a:pt x="8509" y="0"/>
                    <a:pt x="19050" y="0"/>
                  </a:cubicBezTo>
                  <a:moveTo>
                    <a:pt x="19050" y="38100"/>
                  </a:moveTo>
                  <a:lnTo>
                    <a:pt x="19050" y="19050"/>
                  </a:lnTo>
                  <a:lnTo>
                    <a:pt x="38100" y="19050"/>
                  </a:lnTo>
                  <a:lnTo>
                    <a:pt x="38100" y="2482209"/>
                  </a:lnTo>
                  <a:lnTo>
                    <a:pt x="19050" y="2482209"/>
                  </a:lnTo>
                  <a:lnTo>
                    <a:pt x="19050" y="2463160"/>
                  </a:lnTo>
                  <a:lnTo>
                    <a:pt x="24403050" y="2463160"/>
                  </a:lnTo>
                  <a:lnTo>
                    <a:pt x="24403050" y="2482209"/>
                  </a:lnTo>
                  <a:lnTo>
                    <a:pt x="24384000" y="2482209"/>
                  </a:lnTo>
                  <a:lnTo>
                    <a:pt x="24384000" y="19050"/>
                  </a:lnTo>
                  <a:lnTo>
                    <a:pt x="24403050" y="19050"/>
                  </a:lnTo>
                  <a:lnTo>
                    <a:pt x="24403050" y="38100"/>
                  </a:lnTo>
                  <a:lnTo>
                    <a:pt x="19050" y="3810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0"/>
              <a:ext cx="24422100" cy="25012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20"/>
                </a:lnSpc>
              </a:pPr>
              <a:r>
                <a:rPr lang="en-US" sz="3600" b="1">
                  <a:solidFill>
                    <a:srgbClr val="2C3E5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El Taller de la Familia</a:t>
              </a:r>
            </a:p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808080"/>
                  </a:solidFill>
                  <a:latin typeface="Aptos"/>
                  <a:ea typeface="Aptos"/>
                  <a:cs typeface="Aptos"/>
                  <a:sym typeface="Aptos"/>
                </a:rPr>
                <a:t>Para construir el hogar</a:t>
              </a:r>
            </a:p>
          </p:txBody>
        </p:sp>
      </p:grpSp>
      <p:sp>
        <p:nvSpPr>
          <p:cNvPr id="9" name="Freeform 9" descr="Una torre con un reloj en lo alto de una casa  El contenido generado por IA puede ser incorrecto."/>
          <p:cNvSpPr/>
          <p:nvPr/>
        </p:nvSpPr>
        <p:spPr>
          <a:xfrm>
            <a:off x="1017641" y="338252"/>
            <a:ext cx="1825466" cy="1216971"/>
          </a:xfrm>
          <a:custGeom>
            <a:avLst/>
            <a:gdLst/>
            <a:ahLst/>
            <a:cxnLst/>
            <a:rect l="l" t="t" r="r" b="b"/>
            <a:pathLst>
              <a:path w="1825466" h="1216971">
                <a:moveTo>
                  <a:pt x="0" y="0"/>
                </a:moveTo>
                <a:lnTo>
                  <a:pt x="1825467" y="0"/>
                </a:lnTo>
                <a:lnTo>
                  <a:pt x="1825467" y="1216971"/>
                </a:lnTo>
                <a:lnTo>
                  <a:pt x="0" y="12169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10" name="Group 10"/>
          <p:cNvGrpSpPr/>
          <p:nvPr/>
        </p:nvGrpSpPr>
        <p:grpSpPr>
          <a:xfrm>
            <a:off x="8276339" y="1515037"/>
            <a:ext cx="1754134" cy="589016"/>
            <a:chOff x="0" y="0"/>
            <a:chExt cx="2338845" cy="785355"/>
          </a:xfrm>
        </p:grpSpPr>
        <p:sp>
          <p:nvSpPr>
            <p:cNvPr id="11" name="Freeform 11"/>
            <p:cNvSpPr/>
            <p:nvPr/>
          </p:nvSpPr>
          <p:spPr>
            <a:xfrm>
              <a:off x="19050" y="19050"/>
              <a:ext cx="2300859" cy="747268"/>
            </a:xfrm>
            <a:custGeom>
              <a:avLst/>
              <a:gdLst/>
              <a:ahLst/>
              <a:cxnLst/>
              <a:rect l="l" t="t" r="r" b="b"/>
              <a:pathLst>
                <a:path w="2300859" h="747268">
                  <a:moveTo>
                    <a:pt x="370205" y="0"/>
                  </a:moveTo>
                  <a:lnTo>
                    <a:pt x="1930654" y="0"/>
                  </a:lnTo>
                  <a:cubicBezTo>
                    <a:pt x="2135124" y="0"/>
                    <a:pt x="2300859" y="167259"/>
                    <a:pt x="2300859" y="373634"/>
                  </a:cubicBezTo>
                  <a:cubicBezTo>
                    <a:pt x="2300859" y="580009"/>
                    <a:pt x="2135124" y="747268"/>
                    <a:pt x="1930654" y="747268"/>
                  </a:cubicBezTo>
                  <a:lnTo>
                    <a:pt x="370205" y="747268"/>
                  </a:lnTo>
                  <a:cubicBezTo>
                    <a:pt x="165735" y="747268"/>
                    <a:pt x="0" y="580009"/>
                    <a:pt x="0" y="373634"/>
                  </a:cubicBezTo>
                  <a:cubicBezTo>
                    <a:pt x="0" y="167259"/>
                    <a:pt x="165735" y="0"/>
                    <a:pt x="370205" y="0"/>
                  </a:cubicBezTo>
                  <a:close/>
                </a:path>
              </a:pathLst>
            </a:custGeom>
            <a:solidFill>
              <a:srgbClr val="0F9ED5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0" y="0"/>
              <a:ext cx="2338959" cy="785368"/>
            </a:xfrm>
            <a:custGeom>
              <a:avLst/>
              <a:gdLst/>
              <a:ahLst/>
              <a:cxnLst/>
              <a:rect l="l" t="t" r="r" b="b"/>
              <a:pathLst>
                <a:path w="2338959" h="785368">
                  <a:moveTo>
                    <a:pt x="389255" y="0"/>
                  </a:moveTo>
                  <a:lnTo>
                    <a:pt x="1949704" y="0"/>
                  </a:lnTo>
                  <a:lnTo>
                    <a:pt x="1949704" y="19050"/>
                  </a:lnTo>
                  <a:lnTo>
                    <a:pt x="1949704" y="0"/>
                  </a:lnTo>
                  <a:lnTo>
                    <a:pt x="1949704" y="19050"/>
                  </a:lnTo>
                  <a:lnTo>
                    <a:pt x="1949704" y="0"/>
                  </a:lnTo>
                  <a:cubicBezTo>
                    <a:pt x="2164842" y="0"/>
                    <a:pt x="2338959" y="176022"/>
                    <a:pt x="2338959" y="392684"/>
                  </a:cubicBezTo>
                  <a:lnTo>
                    <a:pt x="2319909" y="392684"/>
                  </a:lnTo>
                  <a:lnTo>
                    <a:pt x="2338959" y="392684"/>
                  </a:lnTo>
                  <a:cubicBezTo>
                    <a:pt x="2338959" y="609346"/>
                    <a:pt x="2164842" y="785368"/>
                    <a:pt x="1949704" y="785368"/>
                  </a:cubicBezTo>
                  <a:lnTo>
                    <a:pt x="1949704" y="766318"/>
                  </a:lnTo>
                  <a:lnTo>
                    <a:pt x="1949704" y="785368"/>
                  </a:lnTo>
                  <a:lnTo>
                    <a:pt x="389255" y="785368"/>
                  </a:lnTo>
                  <a:lnTo>
                    <a:pt x="389255" y="766318"/>
                  </a:lnTo>
                  <a:lnTo>
                    <a:pt x="389255" y="785368"/>
                  </a:lnTo>
                  <a:lnTo>
                    <a:pt x="389255" y="766318"/>
                  </a:lnTo>
                  <a:lnTo>
                    <a:pt x="389255" y="785368"/>
                  </a:lnTo>
                  <a:cubicBezTo>
                    <a:pt x="174117" y="785368"/>
                    <a:pt x="0" y="609346"/>
                    <a:pt x="0" y="392684"/>
                  </a:cubicBezTo>
                  <a:cubicBezTo>
                    <a:pt x="0" y="176022"/>
                    <a:pt x="174117" y="0"/>
                    <a:pt x="389255" y="0"/>
                  </a:cubicBezTo>
                  <a:lnTo>
                    <a:pt x="389255" y="19050"/>
                  </a:lnTo>
                  <a:lnTo>
                    <a:pt x="389255" y="0"/>
                  </a:lnTo>
                  <a:moveTo>
                    <a:pt x="389255" y="38100"/>
                  </a:moveTo>
                  <a:lnTo>
                    <a:pt x="389255" y="19050"/>
                  </a:lnTo>
                  <a:lnTo>
                    <a:pt x="389255" y="38100"/>
                  </a:lnTo>
                  <a:cubicBezTo>
                    <a:pt x="195453" y="38100"/>
                    <a:pt x="38100" y="196723"/>
                    <a:pt x="38100" y="392684"/>
                  </a:cubicBezTo>
                  <a:lnTo>
                    <a:pt x="19050" y="392684"/>
                  </a:lnTo>
                  <a:lnTo>
                    <a:pt x="38100" y="392684"/>
                  </a:lnTo>
                  <a:cubicBezTo>
                    <a:pt x="38100" y="588645"/>
                    <a:pt x="195453" y="747268"/>
                    <a:pt x="389255" y="747268"/>
                  </a:cubicBezTo>
                  <a:lnTo>
                    <a:pt x="1949704" y="747268"/>
                  </a:lnTo>
                  <a:cubicBezTo>
                    <a:pt x="2143379" y="747268"/>
                    <a:pt x="2300859" y="588645"/>
                    <a:pt x="2300859" y="392684"/>
                  </a:cubicBezTo>
                  <a:cubicBezTo>
                    <a:pt x="2300859" y="196723"/>
                    <a:pt x="2143379" y="38100"/>
                    <a:pt x="1949704" y="38100"/>
                  </a:cubicBezTo>
                  <a:lnTo>
                    <a:pt x="389255" y="38100"/>
                  </a:lnTo>
                  <a:close/>
                </a:path>
              </a:pathLst>
            </a:custGeom>
            <a:solidFill>
              <a:srgbClr val="024059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0"/>
              <a:ext cx="2338845" cy="7853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40"/>
                </a:lnSpc>
              </a:pPr>
              <a:r>
                <a:rPr lang="en-US" sz="2700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Tema #</a:t>
              </a:r>
            </a:p>
          </p:txBody>
        </p:sp>
      </p:grpSp>
      <p:sp>
        <p:nvSpPr>
          <p:cNvPr id="14" name="AutoShape 14"/>
          <p:cNvSpPr/>
          <p:nvPr/>
        </p:nvSpPr>
        <p:spPr>
          <a:xfrm rot="7080">
            <a:off x="2202104" y="2797740"/>
            <a:ext cx="13906833" cy="0"/>
          </a:xfrm>
          <a:prstGeom prst="line">
            <a:avLst/>
          </a:prstGeom>
          <a:ln w="19050" cap="rnd">
            <a:solidFill>
              <a:srgbClr val="0F9ED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CO"/>
          </a:p>
        </p:txBody>
      </p:sp>
      <p:sp>
        <p:nvSpPr>
          <p:cNvPr id="15" name="Freeform 15"/>
          <p:cNvSpPr/>
          <p:nvPr/>
        </p:nvSpPr>
        <p:spPr>
          <a:xfrm>
            <a:off x="15476672" y="121890"/>
            <a:ext cx="1812746" cy="1649694"/>
          </a:xfrm>
          <a:custGeom>
            <a:avLst/>
            <a:gdLst/>
            <a:ahLst/>
            <a:cxnLst/>
            <a:rect l="l" t="t" r="r" b="b"/>
            <a:pathLst>
              <a:path w="1812746" h="1649694">
                <a:moveTo>
                  <a:pt x="0" y="0"/>
                </a:moveTo>
                <a:lnTo>
                  <a:pt x="1812746" y="0"/>
                </a:lnTo>
                <a:lnTo>
                  <a:pt x="1812746" y="1649695"/>
                </a:lnTo>
                <a:lnTo>
                  <a:pt x="0" y="16496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6" name="Freeform 16" descr="Logotipo  Descripción generada automáticamente"/>
          <p:cNvSpPr/>
          <p:nvPr/>
        </p:nvSpPr>
        <p:spPr>
          <a:xfrm>
            <a:off x="8471840" y="8796747"/>
            <a:ext cx="1344330" cy="1350140"/>
          </a:xfrm>
          <a:custGeom>
            <a:avLst/>
            <a:gdLst/>
            <a:ahLst/>
            <a:cxnLst/>
            <a:rect l="l" t="t" r="r" b="b"/>
            <a:pathLst>
              <a:path w="1344330" h="1350140">
                <a:moveTo>
                  <a:pt x="0" y="0"/>
                </a:moveTo>
                <a:lnTo>
                  <a:pt x="1344330" y="0"/>
                </a:lnTo>
                <a:lnTo>
                  <a:pt x="1344330" y="1350140"/>
                </a:lnTo>
                <a:lnTo>
                  <a:pt x="0" y="135014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59" b="-59"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17" name="Group 17"/>
          <p:cNvGrpSpPr/>
          <p:nvPr/>
        </p:nvGrpSpPr>
        <p:grpSpPr>
          <a:xfrm>
            <a:off x="1984788" y="3049311"/>
            <a:ext cx="5135606" cy="1660582"/>
            <a:chOff x="14331" y="-208751"/>
            <a:chExt cx="1352588" cy="437355"/>
          </a:xfrm>
        </p:grpSpPr>
        <p:sp>
          <p:nvSpPr>
            <p:cNvPr id="18" name="Freeform 18"/>
            <p:cNvSpPr/>
            <p:nvPr/>
          </p:nvSpPr>
          <p:spPr>
            <a:xfrm>
              <a:off x="14331" y="-208751"/>
              <a:ext cx="1341683" cy="424823"/>
            </a:xfrm>
            <a:custGeom>
              <a:avLst/>
              <a:gdLst/>
              <a:ahLst/>
              <a:cxnLst/>
              <a:rect l="l" t="t" r="r" b="b"/>
              <a:pathLst>
                <a:path w="1341683" h="424823">
                  <a:moveTo>
                    <a:pt x="77507" y="0"/>
                  </a:moveTo>
                  <a:lnTo>
                    <a:pt x="1264175" y="0"/>
                  </a:lnTo>
                  <a:cubicBezTo>
                    <a:pt x="1284732" y="0"/>
                    <a:pt x="1304446" y="8166"/>
                    <a:pt x="1318981" y="22701"/>
                  </a:cubicBezTo>
                  <a:cubicBezTo>
                    <a:pt x="1333517" y="37237"/>
                    <a:pt x="1341683" y="56951"/>
                    <a:pt x="1341683" y="77507"/>
                  </a:cubicBezTo>
                  <a:lnTo>
                    <a:pt x="1341683" y="347316"/>
                  </a:lnTo>
                  <a:cubicBezTo>
                    <a:pt x="1341683" y="390122"/>
                    <a:pt x="1306981" y="424823"/>
                    <a:pt x="1264175" y="424823"/>
                  </a:cubicBezTo>
                  <a:lnTo>
                    <a:pt x="77507" y="424823"/>
                  </a:lnTo>
                  <a:cubicBezTo>
                    <a:pt x="56951" y="424823"/>
                    <a:pt x="37237" y="416657"/>
                    <a:pt x="22701" y="402122"/>
                  </a:cubicBezTo>
                  <a:cubicBezTo>
                    <a:pt x="8166" y="387586"/>
                    <a:pt x="0" y="367872"/>
                    <a:pt x="0" y="347316"/>
                  </a:cubicBezTo>
                  <a:lnTo>
                    <a:pt x="0" y="77507"/>
                  </a:lnTo>
                  <a:cubicBezTo>
                    <a:pt x="0" y="56951"/>
                    <a:pt x="8166" y="37237"/>
                    <a:pt x="22701" y="22701"/>
                  </a:cubicBezTo>
                  <a:cubicBezTo>
                    <a:pt x="37237" y="8166"/>
                    <a:pt x="56951" y="0"/>
                    <a:pt x="77507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F0F8FD">
                    <a:alpha val="100000"/>
                  </a:srgbClr>
                </a:gs>
                <a:gs pos="61000">
                  <a:srgbClr val="74C4E9">
                    <a:alpha val="100000"/>
                  </a:srgbClr>
                </a:gs>
                <a:gs pos="100000">
                  <a:srgbClr val="74C4E9">
                    <a:alpha val="100000"/>
                  </a:srgbClr>
                </a:gs>
              </a:gsLst>
              <a:lin ang="5400000"/>
            </a:gradFill>
          </p:spPr>
          <p:txBody>
            <a:bodyPr/>
            <a:lstStyle/>
            <a:p>
              <a:endParaRPr lang="es-CO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25236" y="-196219"/>
              <a:ext cx="1341683" cy="4248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84"/>
                </a:lnSpc>
              </a:pPr>
              <a:r>
                <a:rPr lang="en-US" sz="2404" b="1" dirty="0">
                  <a:solidFill>
                    <a:srgbClr val="00000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AMOR Y CUIDADO MUTUO </a:t>
              </a:r>
            </a:p>
            <a:p>
              <a:pPr algn="ctr">
                <a:lnSpc>
                  <a:spcPts val="2884"/>
                </a:lnSpc>
              </a:pPr>
              <a:endParaRPr lang="en-US" sz="2404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endParaRPr>
            </a:p>
            <a:p>
              <a:pPr algn="ctr">
                <a:lnSpc>
                  <a:spcPts val="2884"/>
                </a:lnSpc>
              </a:pPr>
              <a:r>
                <a:rPr lang="en-US" sz="2404" b="1" dirty="0">
                  <a:solidFill>
                    <a:srgbClr val="00000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1 CORINTIOS 13,4-7</a:t>
              </a:r>
            </a:p>
            <a:p>
              <a:pPr algn="ctr">
                <a:lnSpc>
                  <a:spcPts val="2884"/>
                </a:lnSpc>
              </a:pPr>
              <a:endParaRPr lang="en-US" sz="2404" b="1" dirty="0">
                <a:solidFill>
                  <a:srgbClr val="000000"/>
                </a:solidFill>
                <a:latin typeface="Aptos Bold"/>
                <a:ea typeface="Aptos Bold"/>
                <a:cs typeface="Aptos Bold"/>
                <a:sym typeface="Aptos Bold"/>
              </a:endParaRP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3466607" y="2188627"/>
            <a:ext cx="12194166" cy="7293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84"/>
              </a:lnSpc>
            </a:pPr>
            <a:r>
              <a:rPr lang="en-US" sz="2404" b="1">
                <a:solidFill>
                  <a:srgbClr val="2C3E50"/>
                </a:solidFill>
                <a:latin typeface="Aptos Bold"/>
                <a:ea typeface="Aptos Bold"/>
                <a:cs typeface="Aptos Bold"/>
                <a:sym typeface="Aptos Bold"/>
              </a:rPr>
              <a:t>EN LA SALUD Y LA ENFERMEDAD:  “ EL FUTURO CUIDADOR EN EL MATRIMONIO”</a:t>
            </a:r>
          </a:p>
          <a:p>
            <a:pPr algn="ctr">
              <a:lnSpc>
                <a:spcPts val="2884"/>
              </a:lnSpc>
            </a:pPr>
            <a:endParaRPr lang="en-US" sz="2404" b="1">
              <a:solidFill>
                <a:srgbClr val="2C3E50"/>
              </a:solidFill>
              <a:latin typeface="Aptos Bold"/>
              <a:ea typeface="Aptos Bold"/>
              <a:cs typeface="Aptos Bold"/>
              <a:sym typeface="Aptos Bold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292998" y="4879658"/>
            <a:ext cx="6560589" cy="37866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97"/>
              </a:lnSpc>
              <a:spcBef>
                <a:spcPct val="0"/>
              </a:spcBef>
            </a:pPr>
            <a:r>
              <a:rPr lang="en-US" sz="3080" b="1" dirty="0">
                <a:latin typeface="Aptos Bold"/>
                <a:ea typeface="Aptos Bold"/>
                <a:cs typeface="Aptos Bold"/>
                <a:sym typeface="Aptos Bold"/>
              </a:rPr>
              <a:t>Tener amor es saber </a:t>
            </a:r>
            <a:r>
              <a:rPr lang="en-US" sz="3080" b="1" dirty="0" err="1">
                <a:latin typeface="Aptos Bold"/>
                <a:ea typeface="Aptos Bold"/>
                <a:cs typeface="Aptos Bold"/>
                <a:sym typeface="Aptos Bold"/>
              </a:rPr>
              <a:t>soportar</a:t>
            </a:r>
            <a:r>
              <a:rPr lang="en-US" sz="3080" b="1" dirty="0">
                <a:latin typeface="Aptos Bold"/>
                <a:ea typeface="Aptos Bold"/>
                <a:cs typeface="Aptos Bold"/>
                <a:sym typeface="Aptos Bold"/>
              </a:rPr>
              <a:t>; es ser </a:t>
            </a:r>
            <a:r>
              <a:rPr lang="en-US" sz="3080" b="1" dirty="0" err="1">
                <a:latin typeface="Aptos Bold"/>
                <a:ea typeface="Aptos Bold"/>
                <a:cs typeface="Aptos Bold"/>
                <a:sym typeface="Aptos Bold"/>
              </a:rPr>
              <a:t>bondadoso</a:t>
            </a:r>
            <a:r>
              <a:rPr lang="en-US" sz="3080" b="1" dirty="0">
                <a:latin typeface="Aptos Bold"/>
                <a:ea typeface="Aptos Bold"/>
                <a:cs typeface="Aptos Bold"/>
                <a:sym typeface="Aptos Bold"/>
              </a:rPr>
              <a:t>, es no </a:t>
            </a:r>
            <a:r>
              <a:rPr lang="en-US" sz="3080" b="1" dirty="0" err="1">
                <a:latin typeface="Aptos Bold"/>
                <a:ea typeface="Aptos Bold"/>
                <a:cs typeface="Aptos Bold"/>
                <a:sym typeface="Aptos Bold"/>
              </a:rPr>
              <a:t>tener</a:t>
            </a:r>
            <a:r>
              <a:rPr lang="en-US" sz="3080" b="1" dirty="0">
                <a:latin typeface="Aptos Bold"/>
                <a:ea typeface="Aptos Bold"/>
                <a:cs typeface="Aptos Bold"/>
                <a:sym typeface="Aptos Bold"/>
              </a:rPr>
              <a:t> </a:t>
            </a:r>
            <a:r>
              <a:rPr lang="en-US" sz="3080" b="1" dirty="0" err="1">
                <a:latin typeface="Aptos Bold"/>
                <a:ea typeface="Aptos Bold"/>
                <a:cs typeface="Aptos Bold"/>
                <a:sym typeface="Aptos Bold"/>
              </a:rPr>
              <a:t>envidia</a:t>
            </a:r>
            <a:r>
              <a:rPr lang="en-US" sz="3080" b="1" dirty="0">
                <a:latin typeface="Aptos Bold"/>
                <a:ea typeface="Aptos Bold"/>
                <a:cs typeface="Aptos Bold"/>
                <a:sym typeface="Aptos Bold"/>
              </a:rPr>
              <a:t>, </a:t>
            </a:r>
            <a:r>
              <a:rPr lang="en-US" sz="3080" b="1" dirty="0" err="1">
                <a:latin typeface="Aptos Bold"/>
                <a:ea typeface="Aptos Bold"/>
                <a:cs typeface="Aptos Bold"/>
                <a:sym typeface="Aptos Bold"/>
              </a:rPr>
              <a:t>ni</a:t>
            </a:r>
            <a:r>
              <a:rPr lang="en-US" sz="3080" b="1" dirty="0">
                <a:latin typeface="Aptos Bold"/>
                <a:ea typeface="Aptos Bold"/>
                <a:cs typeface="Aptos Bold"/>
                <a:sym typeface="Aptos Bold"/>
              </a:rPr>
              <a:t> ser </a:t>
            </a:r>
            <a:r>
              <a:rPr lang="en-US" sz="3080" b="1" dirty="0" err="1">
                <a:latin typeface="Aptos Bold"/>
                <a:ea typeface="Aptos Bold"/>
                <a:cs typeface="Aptos Bold"/>
                <a:sym typeface="Aptos Bold"/>
              </a:rPr>
              <a:t>presumido</a:t>
            </a:r>
            <a:r>
              <a:rPr lang="en-US" sz="3080" b="1" dirty="0">
                <a:latin typeface="Aptos Bold"/>
                <a:ea typeface="Aptos Bold"/>
                <a:cs typeface="Aptos Bold"/>
                <a:sym typeface="Aptos Bold"/>
              </a:rPr>
              <a:t>, </a:t>
            </a:r>
            <a:r>
              <a:rPr lang="en-US" sz="3080" b="1" dirty="0" err="1">
                <a:latin typeface="Aptos Bold"/>
                <a:ea typeface="Aptos Bold"/>
                <a:cs typeface="Aptos Bold"/>
                <a:sym typeface="Aptos Bold"/>
              </a:rPr>
              <a:t>ni</a:t>
            </a:r>
            <a:r>
              <a:rPr lang="en-US" sz="3080" b="1" dirty="0">
                <a:latin typeface="Aptos Bold"/>
                <a:ea typeface="Aptos Bold"/>
                <a:cs typeface="Aptos Bold"/>
                <a:sym typeface="Aptos Bold"/>
              </a:rPr>
              <a:t> </a:t>
            </a:r>
            <a:r>
              <a:rPr lang="en-US" sz="3080" b="1" dirty="0" err="1">
                <a:latin typeface="Aptos Bold"/>
                <a:ea typeface="Aptos Bold"/>
                <a:cs typeface="Aptos Bold"/>
                <a:sym typeface="Aptos Bold"/>
              </a:rPr>
              <a:t>orgulloso</a:t>
            </a:r>
            <a:r>
              <a:rPr lang="en-US" sz="3080" b="1" dirty="0">
                <a:latin typeface="Aptos Bold"/>
                <a:ea typeface="Aptos Bold"/>
                <a:cs typeface="Aptos Bold"/>
                <a:sym typeface="Aptos Bold"/>
              </a:rPr>
              <a:t>, </a:t>
            </a:r>
            <a:r>
              <a:rPr lang="en-US" sz="3080" b="1" dirty="0" err="1">
                <a:latin typeface="Aptos Bold"/>
                <a:ea typeface="Aptos Bold"/>
                <a:cs typeface="Aptos Bold"/>
                <a:sym typeface="Aptos Bold"/>
              </a:rPr>
              <a:t>ni</a:t>
            </a:r>
            <a:r>
              <a:rPr lang="en-US" sz="3080" b="1" dirty="0">
                <a:latin typeface="Aptos Bold"/>
                <a:ea typeface="Aptos Bold"/>
                <a:cs typeface="Aptos Bold"/>
                <a:sym typeface="Aptos Bold"/>
              </a:rPr>
              <a:t> </a:t>
            </a:r>
            <a:r>
              <a:rPr lang="en-US" sz="3080" b="1" dirty="0" err="1">
                <a:latin typeface="Aptos Bold"/>
                <a:ea typeface="Aptos Bold"/>
                <a:cs typeface="Aptos Bold"/>
                <a:sym typeface="Aptos Bold"/>
              </a:rPr>
              <a:t>grosero</a:t>
            </a:r>
            <a:r>
              <a:rPr lang="en-US" sz="3080" b="1" dirty="0">
                <a:latin typeface="Aptos Bold"/>
                <a:ea typeface="Aptos Bold"/>
                <a:cs typeface="Aptos Bold"/>
                <a:sym typeface="Aptos Bold"/>
              </a:rPr>
              <a:t>, </a:t>
            </a:r>
            <a:r>
              <a:rPr lang="en-US" sz="3080" b="1" dirty="0" err="1">
                <a:latin typeface="Aptos Bold"/>
                <a:ea typeface="Aptos Bold"/>
                <a:cs typeface="Aptos Bold"/>
                <a:sym typeface="Aptos Bold"/>
              </a:rPr>
              <a:t>ni</a:t>
            </a:r>
            <a:r>
              <a:rPr lang="en-US" sz="3080" b="1" dirty="0">
                <a:latin typeface="Aptos Bold"/>
                <a:ea typeface="Aptos Bold"/>
                <a:cs typeface="Aptos Bold"/>
                <a:sym typeface="Aptos Bold"/>
              </a:rPr>
              <a:t> </a:t>
            </a:r>
            <a:r>
              <a:rPr lang="en-US" sz="3080" b="1" dirty="0" err="1">
                <a:latin typeface="Aptos Bold"/>
                <a:ea typeface="Aptos Bold"/>
                <a:cs typeface="Aptos Bold"/>
                <a:sym typeface="Aptos Bold"/>
              </a:rPr>
              <a:t>egoísta</a:t>
            </a:r>
            <a:r>
              <a:rPr lang="en-US" sz="3080" b="1" dirty="0">
                <a:latin typeface="Aptos Bold"/>
                <a:ea typeface="Aptos Bold"/>
                <a:cs typeface="Aptos Bold"/>
                <a:sym typeface="Aptos Bold"/>
              </a:rPr>
              <a:t>; es no </a:t>
            </a:r>
            <a:r>
              <a:rPr lang="en-US" sz="3080" b="1" dirty="0" err="1">
                <a:latin typeface="Aptos Bold"/>
                <a:ea typeface="Aptos Bold"/>
                <a:cs typeface="Aptos Bold"/>
                <a:sym typeface="Aptos Bold"/>
              </a:rPr>
              <a:t>enojarse</a:t>
            </a:r>
            <a:r>
              <a:rPr lang="en-US" sz="3080" b="1" dirty="0">
                <a:latin typeface="Aptos Bold"/>
                <a:ea typeface="Aptos Bold"/>
                <a:cs typeface="Aptos Bold"/>
                <a:sym typeface="Aptos Bold"/>
              </a:rPr>
              <a:t> </a:t>
            </a:r>
            <a:r>
              <a:rPr lang="en-US" sz="3080" b="1" dirty="0" err="1">
                <a:latin typeface="Aptos Bold"/>
                <a:ea typeface="Aptos Bold"/>
                <a:cs typeface="Aptos Bold"/>
                <a:sym typeface="Aptos Bold"/>
              </a:rPr>
              <a:t>ni</a:t>
            </a:r>
            <a:r>
              <a:rPr lang="en-US" sz="3080" b="1" dirty="0">
                <a:latin typeface="Aptos Bold"/>
                <a:ea typeface="Aptos Bold"/>
                <a:cs typeface="Aptos Bold"/>
                <a:sym typeface="Aptos Bold"/>
              </a:rPr>
              <a:t> </a:t>
            </a:r>
            <a:r>
              <a:rPr lang="en-US" sz="3080" b="1" dirty="0" err="1">
                <a:latin typeface="Aptos Bold"/>
                <a:ea typeface="Aptos Bold"/>
                <a:cs typeface="Aptos Bold"/>
                <a:sym typeface="Aptos Bold"/>
              </a:rPr>
              <a:t>guardar</a:t>
            </a:r>
            <a:r>
              <a:rPr lang="en-US" sz="3080" b="1" dirty="0">
                <a:latin typeface="Aptos Bold"/>
                <a:ea typeface="Aptos Bold"/>
                <a:cs typeface="Aptos Bold"/>
                <a:sym typeface="Aptos Bold"/>
              </a:rPr>
              <a:t> </a:t>
            </a:r>
            <a:r>
              <a:rPr lang="en-US" sz="3080" b="1" dirty="0" err="1">
                <a:latin typeface="Aptos Bold"/>
                <a:ea typeface="Aptos Bold"/>
                <a:cs typeface="Aptos Bold"/>
                <a:sym typeface="Aptos Bold"/>
              </a:rPr>
              <a:t>rencor</a:t>
            </a:r>
            <a:r>
              <a:rPr lang="en-US" sz="3080" b="1" dirty="0">
                <a:latin typeface="Aptos Bold"/>
                <a:ea typeface="Aptos Bold"/>
                <a:cs typeface="Aptos Bold"/>
                <a:sym typeface="Aptos Bold"/>
              </a:rPr>
              <a:t>; es no </a:t>
            </a:r>
            <a:r>
              <a:rPr lang="en-US" sz="3080" b="1" dirty="0" err="1">
                <a:latin typeface="Aptos Bold"/>
                <a:ea typeface="Aptos Bold"/>
                <a:cs typeface="Aptos Bold"/>
                <a:sym typeface="Aptos Bold"/>
              </a:rPr>
              <a:t>alegrarse</a:t>
            </a:r>
            <a:r>
              <a:rPr lang="en-US" sz="3080" b="1" dirty="0">
                <a:latin typeface="Aptos Bold"/>
                <a:ea typeface="Aptos Bold"/>
                <a:cs typeface="Aptos Bold"/>
                <a:sym typeface="Aptos Bold"/>
              </a:rPr>
              <a:t> de las </a:t>
            </a:r>
            <a:r>
              <a:rPr lang="en-US" sz="3080" b="1" dirty="0" err="1">
                <a:latin typeface="Aptos Bold"/>
                <a:ea typeface="Aptos Bold"/>
                <a:cs typeface="Aptos Bold"/>
                <a:sym typeface="Aptos Bold"/>
              </a:rPr>
              <a:t>injusticias</a:t>
            </a:r>
            <a:r>
              <a:rPr lang="en-US" sz="3080" b="1" dirty="0">
                <a:latin typeface="Aptos Bold"/>
                <a:ea typeface="Aptos Bold"/>
                <a:cs typeface="Aptos Bold"/>
                <a:sym typeface="Aptos Bold"/>
              </a:rPr>
              <a:t>, </a:t>
            </a:r>
            <a:r>
              <a:rPr lang="en-US" sz="3080" b="1" dirty="0" err="1">
                <a:latin typeface="Aptos Bold"/>
                <a:ea typeface="Aptos Bold"/>
                <a:cs typeface="Aptos Bold"/>
                <a:sym typeface="Aptos Bold"/>
              </a:rPr>
              <a:t>sino</a:t>
            </a:r>
            <a:r>
              <a:rPr lang="en-US" sz="3080" b="1" dirty="0">
                <a:latin typeface="Aptos Bold"/>
                <a:ea typeface="Aptos Bold"/>
                <a:cs typeface="Aptos Bold"/>
                <a:sym typeface="Aptos Bold"/>
              </a:rPr>
              <a:t> de la </a:t>
            </a:r>
            <a:r>
              <a:rPr lang="en-US" sz="3080" b="1" dirty="0" err="1">
                <a:latin typeface="Aptos Bold"/>
                <a:ea typeface="Aptos Bold"/>
                <a:cs typeface="Aptos Bold"/>
                <a:sym typeface="Aptos Bold"/>
              </a:rPr>
              <a:t>verdad</a:t>
            </a:r>
            <a:r>
              <a:rPr lang="en-US" sz="3080" b="1" dirty="0">
                <a:latin typeface="Aptos Bold"/>
                <a:ea typeface="Aptos Bold"/>
                <a:cs typeface="Aptos Bold"/>
                <a:sym typeface="Aptos Bold"/>
              </a:rPr>
              <a:t>. Tener amor es </a:t>
            </a:r>
            <a:r>
              <a:rPr lang="en-US" sz="3080" b="1" dirty="0" err="1">
                <a:latin typeface="Aptos Bold"/>
                <a:ea typeface="Aptos Bold"/>
                <a:cs typeface="Aptos Bold"/>
                <a:sym typeface="Aptos Bold"/>
              </a:rPr>
              <a:t>sufrirlo</a:t>
            </a:r>
            <a:r>
              <a:rPr lang="en-US" sz="3080" b="1" dirty="0">
                <a:latin typeface="Aptos Bold"/>
                <a:ea typeface="Aptos Bold"/>
                <a:cs typeface="Aptos Bold"/>
                <a:sym typeface="Aptos Bold"/>
              </a:rPr>
              <a:t> </a:t>
            </a:r>
            <a:r>
              <a:rPr lang="en-US" sz="3080" b="1" dirty="0" err="1">
                <a:latin typeface="Aptos Bold"/>
                <a:ea typeface="Aptos Bold"/>
                <a:cs typeface="Aptos Bold"/>
                <a:sym typeface="Aptos Bold"/>
              </a:rPr>
              <a:t>todo</a:t>
            </a:r>
            <a:r>
              <a:rPr lang="en-US" sz="3080" b="1" dirty="0">
                <a:latin typeface="Aptos Bold"/>
                <a:ea typeface="Aptos Bold"/>
                <a:cs typeface="Aptos Bold"/>
                <a:sym typeface="Aptos Bold"/>
              </a:rPr>
              <a:t>, </a:t>
            </a:r>
            <a:r>
              <a:rPr lang="en-US" sz="3080" b="1" dirty="0" err="1">
                <a:latin typeface="Aptos Bold"/>
                <a:ea typeface="Aptos Bold"/>
                <a:cs typeface="Aptos Bold"/>
                <a:sym typeface="Aptos Bold"/>
              </a:rPr>
              <a:t>creerlo</a:t>
            </a:r>
            <a:r>
              <a:rPr lang="en-US" sz="3080" b="1" dirty="0">
                <a:latin typeface="Aptos Bold"/>
                <a:ea typeface="Aptos Bold"/>
                <a:cs typeface="Aptos Bold"/>
                <a:sym typeface="Aptos Bold"/>
              </a:rPr>
              <a:t> </a:t>
            </a:r>
            <a:r>
              <a:rPr lang="en-US" sz="3080" b="1" dirty="0" err="1">
                <a:latin typeface="Aptos Bold"/>
                <a:ea typeface="Aptos Bold"/>
                <a:cs typeface="Aptos Bold"/>
                <a:sym typeface="Aptos Bold"/>
              </a:rPr>
              <a:t>todo</a:t>
            </a:r>
            <a:r>
              <a:rPr lang="en-US" sz="3080" b="1" dirty="0">
                <a:latin typeface="Aptos Bold"/>
                <a:ea typeface="Aptos Bold"/>
                <a:cs typeface="Aptos Bold"/>
                <a:sym typeface="Aptos Bold"/>
              </a:rPr>
              <a:t>, </a:t>
            </a:r>
            <a:r>
              <a:rPr lang="en-US" sz="3080" b="1" dirty="0" err="1">
                <a:latin typeface="Aptos Bold"/>
                <a:ea typeface="Aptos Bold"/>
                <a:cs typeface="Aptos Bold"/>
                <a:sym typeface="Aptos Bold"/>
              </a:rPr>
              <a:t>esperarlo</a:t>
            </a:r>
            <a:r>
              <a:rPr lang="en-US" sz="3080" b="1" dirty="0">
                <a:latin typeface="Aptos Bold"/>
                <a:ea typeface="Aptos Bold"/>
                <a:cs typeface="Aptos Bold"/>
                <a:sym typeface="Aptos Bold"/>
              </a:rPr>
              <a:t> </a:t>
            </a:r>
            <a:r>
              <a:rPr lang="en-US" sz="3080" b="1" dirty="0" err="1">
                <a:latin typeface="Aptos Bold"/>
                <a:ea typeface="Aptos Bold"/>
                <a:cs typeface="Aptos Bold"/>
                <a:sym typeface="Aptos Bold"/>
              </a:rPr>
              <a:t>todo</a:t>
            </a:r>
            <a:r>
              <a:rPr lang="en-US" sz="3080" b="1" dirty="0">
                <a:latin typeface="Aptos Bold"/>
                <a:ea typeface="Aptos Bold"/>
                <a:cs typeface="Aptos Bold"/>
                <a:sym typeface="Aptos Bold"/>
              </a:rPr>
              <a:t>, </a:t>
            </a:r>
            <a:r>
              <a:rPr lang="en-US" sz="3080" b="1" dirty="0" err="1">
                <a:latin typeface="Aptos Bold"/>
                <a:ea typeface="Aptos Bold"/>
                <a:cs typeface="Aptos Bold"/>
                <a:sym typeface="Aptos Bold"/>
              </a:rPr>
              <a:t>soportarlo</a:t>
            </a:r>
            <a:r>
              <a:rPr lang="en-US" sz="3080" b="1" dirty="0">
                <a:latin typeface="Aptos Bold"/>
                <a:ea typeface="Aptos Bold"/>
                <a:cs typeface="Aptos Bold"/>
                <a:sym typeface="Aptos Bold"/>
              </a:rPr>
              <a:t> </a:t>
            </a:r>
            <a:r>
              <a:rPr lang="en-US" sz="3080" b="1" dirty="0" err="1">
                <a:latin typeface="Aptos Bold"/>
                <a:ea typeface="Aptos Bold"/>
                <a:cs typeface="Aptos Bold"/>
                <a:sym typeface="Aptos Bold"/>
              </a:rPr>
              <a:t>todo</a:t>
            </a:r>
            <a:endParaRPr lang="en-US" sz="3080" b="1" dirty="0">
              <a:latin typeface="Aptos Bold"/>
              <a:ea typeface="Aptos Bold"/>
              <a:cs typeface="Aptos Bold"/>
              <a:sym typeface="Aptos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1252</Words>
  <Application>Microsoft Office PowerPoint</Application>
  <PresentationFormat>Personalizado</PresentationFormat>
  <Paragraphs>139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0" baseType="lpstr">
      <vt:lpstr>Aptos</vt:lpstr>
      <vt:lpstr>Aptos Bold</vt:lpstr>
      <vt:lpstr>Calibri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Formato Itinerario Prematrimonial 2026.pptx</dc:title>
  <dc:creator>Angiee Carolina Ramirez Muñoz</dc:creator>
  <cp:lastModifiedBy>Angiee Carolina Ramirez Muñoz</cp:lastModifiedBy>
  <cp:revision>3</cp:revision>
  <dcterms:created xsi:type="dcterms:W3CDTF">2006-08-16T00:00:00Z</dcterms:created>
  <dcterms:modified xsi:type="dcterms:W3CDTF">2026-08-23T13:24:23Z</dcterms:modified>
  <dc:identifier>DAG-hfyExsw</dc:identifier>
</cp:coreProperties>
</file>