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05A583-253D-46BD-BAA4-8259791959E2}" v="4" dt="2026-01-20T20:21:19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1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862C7-EDA5-425D-93F7-CC1D0237FCE7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2D949-22E9-4AB7-9F9B-41BA50204EF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302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2D949-22E9-4AB7-9F9B-41BA50204EFD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900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B3374-ACA5-5E71-20AA-B3900D57B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4EAC29-909F-7470-2B95-6863D46B2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43B03-B1A2-6DC1-601F-D60415AF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9EACD9-D5E7-BFDA-072E-C232A8C9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AAC277-DF75-0AD0-D3E5-67742E900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28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AFD7F-E37E-2BBC-4D57-0CE4DCC8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04C3D-688B-0FD7-B8D6-3AA06FB05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CBC0B4-96F1-A434-DA1B-FDD504D5D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7B8B0-0E11-15E9-D63F-2C40F4575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BACD2-7AF7-90F5-6997-980EF922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21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9648E-CBB2-C2AC-5C00-4E3C2208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64C1F4-7612-E76D-5B18-330802118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11FC7F-FD7A-2B3A-27AC-BF2D4E5F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3A8D1-7FB5-E25B-E6B2-8F999B53D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664ADB-92F2-0F80-F64B-C8C34A8E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990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E5AF7-0147-572E-7AB2-8DC6DF1A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D63E02-5DDE-F93D-79FD-BE4B4332A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B6167E-B9EA-8771-A005-8268FB3EC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2E8727-9339-F06C-6826-7D9440F9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21A786-6421-AD7A-45D3-E96E95C0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B03AE9-756C-7B6F-6B84-AD9B6A5D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8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320AF-9477-ABEA-8C45-5988E95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4862C6-3DA8-2896-E3A1-161766DD1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B08E66-527E-1B4F-3889-EC8C1D2F6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433561-754C-ED7A-3280-9B3EAB7E3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078947-A097-C84E-BDA7-A4D0D294E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632F80-9103-2D41-AF93-FC7F861D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28AA69-D2F1-D05B-6B3E-7D49ECA2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7E0FC83-C677-1988-BC12-D52BBA3E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231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9B9BF-4A61-C515-A907-2A02E256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254059-5D7F-1AD5-F7F0-70CA9833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131D88-8365-15AC-5EC2-8DD29DDE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D6E9B4C-F4C0-5F3C-D16B-37345789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014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68FC87-5276-866A-6888-346E5635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DB5A47-B93F-38E2-21D3-47A42EF7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1A2037-59DA-6449-77F0-05919149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08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BF511-1B11-EE0A-EE01-1B967884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0426A5-8FDC-A65B-26F6-8408D687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09B4E0-1060-9326-B473-4676C9B0C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633BBA-64E2-B076-D799-B18262CD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9EB0DB-C909-F57A-F766-3D5777AC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738371-0B90-E333-92FD-3EB4DDF6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574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B8C3A-2E9E-AA48-DF77-728B7A4C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0C90B1-52CC-73E1-2CC5-8569B942F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1B4414-F407-0345-79AB-BA4EE6551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C4435D-07E3-C66C-6C46-591C3845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E8BEDB-640E-D1F1-82B3-C71B02499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3087B7-6D34-A700-E02D-89B68A7D1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957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CA887-EF0F-0277-CE94-DB846DD2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106A2C-5DB3-A49F-6D4C-79AC101F6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1063B-8435-281F-3749-53A5D8A9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4BF1B-6303-3E3C-0526-66DB9E73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EDE4CB-6E58-03C5-353B-D2D834D0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12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457D73-89BF-7324-F7AF-7C2115974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C1426E-5951-30DF-2C21-08B9DDBC3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DF06B1-A47B-D268-E491-1C6C4CD2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EEA7FA-2A44-59C9-EA00-FCE5479F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170068-7924-486B-9698-27577B16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639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2CD5BD-0B20-366F-349E-268BBF05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E7A7E-B925-F838-49E2-490E0C87E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8EDE8-3A44-CB83-FB8B-768011EAA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28CF6-CFA7-4DCF-B7DA-23FC6BF4DF4F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B55F0A-0B10-6A9D-9F3B-C1D44A806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ABA396-E29E-6400-B1B0-3B7704CF5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80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FAF9AE5-0958-A964-C577-26C1689ECD65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 </a:t>
            </a:r>
            <a:r>
              <a:rPr lang="es-ES" dirty="0">
                <a:solidFill>
                  <a:schemeClr val="tx1"/>
                </a:solidFill>
              </a:rPr>
              <a:t>Le espiritualidad conyugal no es simplemente rezar juntos, sino la manera específica de vivir el seguimiento a Jesús desde la realidad del matrimonio.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r>
              <a:rPr lang="es-ES" dirty="0">
                <a:solidFill>
                  <a:schemeClr val="tx1"/>
                </a:solidFill>
              </a:rPr>
              <a:t>Se puede definir bajo estos tres conceptos fundamentales: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43994B-624D-F875-87D8-E35110900CAB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4DE9A806-A467-19A2-8D8B-FB760DFEB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5975EC60-D4F0-88BD-14A8-53C9A7653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F8BBBE89-B64E-8C1B-0636-000C0214FE67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FCE004F-E3B2-5EAA-FC5E-50AC6087C13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C2BF98-2A50-3D7F-5EA2-01BE232F5C91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0A951ED-520A-C1C9-0707-9B4C55ED5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5" name="Imagen 4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4F662C34-8F86-405D-EE0C-1443740524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888" y="3309760"/>
            <a:ext cx="3105583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5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AC78E-D82E-381E-49B1-D0D167A17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5617815-725F-C728-D228-51E1E7DDC64B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Un Camino de Santidad en Pareja: </a:t>
            </a:r>
          </a:p>
          <a:p>
            <a:r>
              <a:rPr lang="es-ES" dirty="0">
                <a:solidFill>
                  <a:schemeClr val="tx1"/>
                </a:solidFill>
              </a:rPr>
              <a:t>Es el reconocimiento de que el cónyuge es el </a:t>
            </a:r>
            <a:r>
              <a:rPr lang="es-ES" b="1" dirty="0">
                <a:solidFill>
                  <a:schemeClr val="tx1"/>
                </a:solidFill>
              </a:rPr>
              <a:t>medio principal</a:t>
            </a:r>
            <a:r>
              <a:rPr lang="es-ES" dirty="0">
                <a:solidFill>
                  <a:schemeClr val="tx1"/>
                </a:solidFill>
              </a:rPr>
              <a:t> que Dios utiliza para que tú llegues al cielo. No te santificas "a pesar" de estar casado, sino "a través" de las alegrías, dificultades, tareas domésticas y la crianza de los hijos.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2. La "Gracia de Estado“:</a:t>
            </a:r>
          </a:p>
          <a:p>
            <a:r>
              <a:rPr lang="es-ES" dirty="0">
                <a:solidFill>
                  <a:schemeClr val="tx1"/>
                </a:solidFill>
              </a:rPr>
              <a:t>Al recibir el sacramento, la pareja obtiene una fuerza especial del Espíritu Santo. La espiritualidad conyugal consiste en </a:t>
            </a:r>
            <a:r>
              <a:rPr lang="es-ES" b="1" dirty="0">
                <a:solidFill>
                  <a:schemeClr val="tx1"/>
                </a:solidFill>
              </a:rPr>
              <a:t>activar esa gracia</a:t>
            </a:r>
            <a:r>
              <a:rPr lang="es-ES" dirty="0">
                <a:solidFill>
                  <a:schemeClr val="tx1"/>
                </a:solidFill>
              </a:rPr>
              <a:t> diariamente para que el amor humano sea capaz de perdonar, sacrificarse y renovarse, incluso cuando las fuerzas naturales no alcanzan.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CO" b="1" dirty="0">
                <a:solidFill>
                  <a:schemeClr val="tx1"/>
                </a:solidFill>
              </a:rPr>
              <a:t>3. La Iglesia Doméstica :</a:t>
            </a:r>
          </a:p>
          <a:p>
            <a:r>
              <a:rPr lang="es-ES" dirty="0">
                <a:solidFill>
                  <a:schemeClr val="tx1"/>
                </a:solidFill>
              </a:rPr>
              <a:t>El hogar es la unidad básica de la Iglesia. La espiritualidad conyugal transforma la casa en un espacio sagrado donde: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36A43B3-35FB-224C-E056-F71EE3DE3897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A914171F-8644-27B7-55C5-CB35805F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DA58FB78-1A51-6F5B-1876-8E51F5C02E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0FCE4492-2B6A-48EE-CFAF-6BF68BDE8B3A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65396E1-52B8-847C-EDF9-F57675A58AA1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AB442DB-FC8B-61E4-BCD9-B3667F9B5A69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47E6FF23-10FD-7DA8-7AE7-DC2373003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8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C05F56-58ED-F222-8368-85DE8687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C6AEF1E-9D98-6E4A-8EE0-3A89A68386DF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El amor es liturgia: Los gestos de cariño y el servicio mutuo son ofrendas a Dios.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La mesa es altar: El compartir los alimentos y la palabra fortalece la comunión.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El perdón es sacramento: La reconciliación constante hace visible la misericordia de Dios.</a:t>
            </a: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1A689BB-E8B6-535F-AE79-5D0F2AA3927F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CD27F07D-F7F0-A287-FEF2-F2C558594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B708CBC7-F31E-D24A-E323-D06F300D8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028F5540-C486-C2E0-D3F4-18DB6BB07B44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C42437E-1C9A-CA5E-7C65-E586024A54AD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45C59AB-D188-0F95-99EB-73A089F65FBE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100BB9AF-136E-2891-8879-F077C14DB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5" name="Imagen 4" descr="Un par de 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ABE5F744-8CD5-095B-F627-37B0884A4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680" y="3429000"/>
            <a:ext cx="3324689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4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60EAAB-B8CC-441B-BD8C-DFB9929D7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D87BC23-8312-3169-4012-52B06B0A032F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PILARES SACRAMENTALES: </a:t>
            </a:r>
            <a:r>
              <a:rPr lang="es-ES" dirty="0">
                <a:solidFill>
                  <a:schemeClr val="tx1"/>
                </a:solidFill>
              </a:rPr>
              <a:t> la espiritualidad conyugal se basa en cuatro características esenciales del amor sacramental: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Libertad:</a:t>
            </a:r>
            <a:r>
              <a:rPr lang="es-ES" dirty="0">
                <a:solidFill>
                  <a:schemeClr val="tx1"/>
                </a:solidFill>
              </a:rPr>
              <a:t> El consentimiento pleno y voluntario de ambos esposos para entregarse el uno al otro.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Totalidad (Unidad):</a:t>
            </a:r>
            <a:r>
              <a:rPr lang="es-ES" dirty="0">
                <a:solidFill>
                  <a:schemeClr val="tx1"/>
                </a:solidFill>
              </a:rPr>
              <a:t> Una entrega completa que no se reserva nada, buscando formar "una sola carne" en cuerpo y alma.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Fidelidad:</a:t>
            </a:r>
            <a:r>
              <a:rPr lang="es-ES" dirty="0">
                <a:solidFill>
                  <a:schemeClr val="tx1"/>
                </a:solidFill>
              </a:rPr>
              <a:t> La promesa de exclusividad y compromiso indisoluble de por vida, reflejando la alianza de Dios con su pueblo.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Fecundidad:</a:t>
            </a:r>
            <a:r>
              <a:rPr lang="es-ES" dirty="0">
                <a:solidFill>
                  <a:schemeClr val="tx1"/>
                </a:solidFill>
              </a:rPr>
              <a:t> La apertura al don de la vida y a la educación de los hijos en la fe.</a:t>
            </a:r>
            <a:r>
              <a:rPr lang="es-ES" dirty="0"/>
              <a:t>.</a:t>
            </a: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07767F1-13B7-BFCF-C1CA-00A480477103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C78AAC19-188A-0CDB-1E5E-36727AEB3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ADC6C792-570D-197C-0FB6-95A9360F1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A9C5C558-D3EA-E370-3BC5-AE691EEC5301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6C22347-C34E-FD07-4D85-0A7FB0CCA38B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41C500C-8244-49D8-FD54-5CFCE6887F93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FB130AF-3F71-62BB-2843-582E950933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E120AC-4B75-6309-4084-F46F8073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9BA434E-7226-2112-D47F-992E9BAC499F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¿ COMO VIVIR LA ESPIRITUALIDAD CON TU PAREJA ? </a:t>
            </a:r>
            <a:r>
              <a:rPr lang="es-ES" dirty="0">
                <a:solidFill>
                  <a:schemeClr val="tx1"/>
                </a:solidFill>
              </a:rPr>
              <a:t>El secreto no está en hacer "cosas extraordinarias", sino en santificar lo cotidiano.</a:t>
            </a:r>
            <a:r>
              <a:rPr lang="es-ES" b="1" dirty="0">
                <a:solidFill>
                  <a:schemeClr val="tx1"/>
                </a:solidFill>
              </a:rPr>
              <a:t> 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s-ES" b="1" dirty="0">
                <a:solidFill>
                  <a:schemeClr val="tx1"/>
                </a:solidFill>
              </a:rPr>
              <a:t>Participación de la Eucaristía en familia/pareja: </a:t>
            </a:r>
            <a:r>
              <a:rPr lang="es-ES" dirty="0">
                <a:solidFill>
                  <a:schemeClr val="tx1"/>
                </a:solidFill>
              </a:rPr>
              <a:t>Jesús llama a la puerta de la familia, para compartir con ella la cena eucarística.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2"/>
            </a:pPr>
            <a:r>
              <a:rPr lang="es-ES" b="1" dirty="0">
                <a:solidFill>
                  <a:schemeClr val="tx1"/>
                </a:solidFill>
              </a:rPr>
              <a:t>Comulgar Juntos: </a:t>
            </a:r>
            <a:r>
              <a:rPr lang="es-ES" dirty="0">
                <a:solidFill>
                  <a:schemeClr val="tx1"/>
                </a:solidFill>
              </a:rPr>
              <a:t>Los esposos pueden volver siempre a sellar la alianza pascual que los ha unido.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pPr marL="342900" indent="-342900">
              <a:buAutoNum type="arabicPeriod" startAt="2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3"/>
            </a:pPr>
            <a:r>
              <a:rPr lang="es-ES" b="1" dirty="0">
                <a:solidFill>
                  <a:schemeClr val="tx1"/>
                </a:solidFill>
              </a:rPr>
              <a:t>Oración en familia: </a:t>
            </a:r>
            <a:r>
              <a:rPr lang="es-ES" dirty="0">
                <a:solidFill>
                  <a:schemeClr val="tx1"/>
                </a:solidFill>
              </a:rPr>
              <a:t>Medio para expresar y fortalecer la fe pascual. Momento para el perdón y la reconciliación constante.</a:t>
            </a:r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607D04D-F4A2-5CBC-0608-6224E917CAB1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9D607BD4-923B-73FE-8A1B-859588451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4EC724D0-C458-DFC2-5BA9-89D20333AF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A6D8F513-C6AB-FD1D-2333-681FBF5DF08C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20FB239-5FF5-A505-DA78-E2AE4C7D7C6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8403AD5-F669-9F91-00E1-35B6B668C345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EA4012FE-4FCB-A7EA-E0B6-C36338DFA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6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038F53-9ADB-FE7F-A954-66E6CE47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1F5AE51-DAB8-0F6C-0262-B09C2816F7E2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Esto les digo: Si dos de ustedes se ponen de acuerdo aquí en la Tierra para pedir algo en oración, mi        Padre aquí en el cielo se lo dará. Porque donde dos o tres se reúnen en mi nombre, allí estoy yo en medio de ellos. </a:t>
            </a:r>
            <a:r>
              <a:rPr lang="es-ES" b="1" dirty="0">
                <a:solidFill>
                  <a:schemeClr val="tx1"/>
                </a:solidFill>
              </a:rPr>
              <a:t>Mateo 18, (19-20)</a:t>
            </a: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r>
              <a:rPr lang="es-ES" b="1" dirty="0">
                <a:solidFill>
                  <a:schemeClr val="tx1"/>
                </a:solidFill>
              </a:rPr>
              <a:t>Servicio: </a:t>
            </a:r>
            <a:r>
              <a:rPr lang="es-ES" dirty="0" err="1">
                <a:solidFill>
                  <a:schemeClr val="tx1"/>
                </a:solidFill>
              </a:rPr>
              <a:t>Heb</a:t>
            </a:r>
            <a:r>
              <a:rPr lang="es-ES" dirty="0">
                <a:solidFill>
                  <a:schemeClr val="tx1"/>
                </a:solidFill>
              </a:rPr>
              <a:t> 13, 2 “No se olviden de ser amables con los que lleguen a su casa, pues de esa manera, sin saberlo algunos hospedaron ángeles”. Al acoger a los demás especialmente a los pobres y abandonados es “símbolo, testimonio y participación de la maternidad de la iglesia”.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370BC4-7A38-2BFE-D9EC-1D7CC4186EE2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1CF0D5AD-B9C4-3A6C-318A-A9FC1CC95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A495AA95-6995-AF28-33A2-C82F6A4132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B01F3B7D-01D0-40CC-AB48-6A7955D22DFD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AC947D6-44BB-D603-CDC0-10F63D8DB370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FE31D2-A74C-CCFB-CCE8-189058DE738E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ADD7F19-8973-B3E5-FE7A-3EDFD2CEA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5" name="Imagen 4" descr="Un grupo de personas haciendo gestos con la cara de un niño&#10;&#10;El contenido generado por IA puede ser incorrecto.">
            <a:extLst>
              <a:ext uri="{FF2B5EF4-FFF2-40B4-BE49-F238E27FC236}">
                <a16:creationId xmlns:a16="http://schemas.microsoft.com/office/drawing/2014/main" id="{F6F22665-CA9B-1F6E-EC87-3E2EEBE85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877" y="3009037"/>
            <a:ext cx="3058246" cy="197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17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48F9E3-B45D-D967-D605-85273FD58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9A0AE9B-8154-8347-67CC-4B4DFB53CEE2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CO" sz="32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CF6B0B-A508-5C53-3D99-33A8AA5F203A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7EA2DC4C-9564-7DA6-2F12-BE4BEB5B7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3DFECAAE-7FDC-54A0-B507-35A30DB0CF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23DE0272-0619-DDCF-8FB8-F35574F79D91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3F43FD3-AEE0-6167-9A16-F2EC06A7D92B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87B833-218D-DE60-EB86-6BC5B17BF374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5A5D573C-EFA8-B3F6-7A23-9B3A3D67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000C9B-DAF9-BE50-4044-F6AD009D0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449" y="1966389"/>
            <a:ext cx="5740461" cy="391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3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DAC8D-9FC0-E409-D269-ED63DF32F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1E3F55D-3FC3-73A9-BE27-DDF161DCB3E8}"/>
              </a:ext>
            </a:extLst>
          </p:cNvPr>
          <p:cNvSpPr/>
          <p:nvPr/>
        </p:nvSpPr>
        <p:spPr>
          <a:xfrm>
            <a:off x="678425" y="1488053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marL="342900" indent="-342900">
              <a:buAutoNum type="arabicPeriod" startAt="4"/>
            </a:pPr>
            <a:endParaRPr lang="es-ES" b="1" dirty="0">
              <a:solidFill>
                <a:schemeClr val="tx1"/>
              </a:solidFill>
            </a:endParaRPr>
          </a:p>
          <a:p>
            <a:pPr algn="ctr"/>
            <a:r>
              <a:rPr lang="es-CO" sz="3200" b="1" dirty="0">
                <a:solidFill>
                  <a:schemeClr val="tx1"/>
                </a:solidFill>
                <a:latin typeface="Arial Black" panose="020B0A04020102020204" pitchFamily="34" charset="0"/>
              </a:rPr>
              <a:t>GRACIAS</a:t>
            </a: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endParaRPr lang="es-CO" dirty="0">
              <a:solidFill>
                <a:schemeClr val="tx1"/>
              </a:solidFill>
            </a:endParaRPr>
          </a:p>
          <a:p>
            <a:r>
              <a:rPr lang="es-CO" dirty="0">
                <a:solidFill>
                  <a:schemeClr val="tx1"/>
                </a:solidFill>
              </a:rPr>
              <a:t> 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/>
              <a:t>..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2C20891-6CDF-B1F5-53B2-79D56AA2EDF7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DC082FE0-972A-F9F7-9C24-5A9C590E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BCF9FD5A-2B09-F54D-F4B3-CBA0F01F4D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38DD904C-A6ED-4667-4D23-F37AEAC44723}"/>
              </a:ext>
            </a:extLst>
          </p:cNvPr>
          <p:cNvSpPr/>
          <p:nvPr/>
        </p:nvSpPr>
        <p:spPr>
          <a:xfrm>
            <a:off x="5527084" y="1019551"/>
            <a:ext cx="1323882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+mj-lt"/>
              </a:rPr>
              <a:t>Tema #10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3CBCC60-CDD3-31A6-4E7E-EAAF569F5644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AC9AB9C-711F-F64E-FFAE-BD36FF65DEB8}"/>
              </a:ext>
            </a:extLst>
          </p:cNvPr>
          <p:cNvSpPr txBox="1"/>
          <p:nvPr/>
        </p:nvSpPr>
        <p:spPr>
          <a:xfrm>
            <a:off x="1477603" y="1488053"/>
            <a:ext cx="92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2C3E50"/>
                </a:solidFill>
                <a:latin typeface="+mj-lt"/>
              </a:rPr>
              <a:t>E</a:t>
            </a:r>
            <a:r>
              <a:rPr lang="es-CO" b="1" dirty="0">
                <a:solidFill>
                  <a:srgbClr val="2C3E50"/>
                </a:solidFill>
                <a:latin typeface="+mj-lt"/>
              </a:rPr>
              <a:t>SPIRITUALIDAD CONYUGAL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F3A13D12-3F1E-3C17-61FA-0680A5F08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8" name="Imagen 7" descr="Un grupo de 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0005C704-21EC-485B-148D-3E98E95CB8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502" y="3127943"/>
            <a:ext cx="2123045" cy="26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94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661</Words>
  <Application>Microsoft Office PowerPoint</Application>
  <PresentationFormat>Panorámica</PresentationFormat>
  <Paragraphs>269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YELA LOPEZ</dc:creator>
  <cp:lastModifiedBy>Cristhian Salas</cp:lastModifiedBy>
  <cp:revision>6</cp:revision>
  <dcterms:created xsi:type="dcterms:W3CDTF">2026-01-12T20:15:57Z</dcterms:created>
  <dcterms:modified xsi:type="dcterms:W3CDTF">2026-03-02T23:59:03Z</dcterms:modified>
</cp:coreProperties>
</file>