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01879C-D658-44FA-BA47-0C7FB82BD053}" v="159" dt="2026-03-03T20:51:24.6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89" autoAdjust="0"/>
    <p:restoredTop sz="94660"/>
  </p:normalViewPr>
  <p:slideViewPr>
    <p:cSldViewPr snapToGrid="0">
      <p:cViewPr varScale="1">
        <p:scale>
          <a:sx n="59" d="100"/>
          <a:sy n="59" d="100"/>
        </p:scale>
        <p:origin x="1236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2B3374-ACA5-5E71-20AA-B3900D57BB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E4EAC29-909F-7470-2B95-6863D46B2B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2243B03-B1A2-6DC1-601F-D60415AF5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8CF6-CFA7-4DCF-B7DA-23FC6BF4DF4F}" type="datetimeFigureOut">
              <a:rPr lang="es-CO" smtClean="0"/>
              <a:t>3/03/2026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E9EACD9-D5E7-BFDA-072E-C232A8C90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8AAC277-DF75-0AD0-D3E5-67742E900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94C38-094D-446E-A491-72B02E8384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20280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6AFD7F-E37E-2BBC-4D57-0CE4DCC84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6404C3D-688B-0FD7-B8D6-3AA06FB050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CBC0B4-96F1-A434-DA1B-FDD504D5D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8CF6-CFA7-4DCF-B7DA-23FC6BF4DF4F}" type="datetimeFigureOut">
              <a:rPr lang="es-CO" smtClean="0"/>
              <a:t>3/03/2026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87B8B0-0E11-15E9-D63F-2C40F4575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20BACD2-7AF7-90F5-6997-980EF9228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94C38-094D-446E-A491-72B02E8384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23214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99648E-CBB2-C2AC-5C00-4E3C22086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A64C1F4-7612-E76D-5B18-3308021187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11FC7F-FD7A-2B3A-27AC-BF2D4E5F4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8CF6-CFA7-4DCF-B7DA-23FC6BF4DF4F}" type="datetimeFigureOut">
              <a:rPr lang="es-CO" smtClean="0"/>
              <a:t>3/03/2026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B23A8D1-7FB5-E25B-E6B2-8F999B53D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6664ADB-92F2-0F80-F64B-C8C34A8EA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94C38-094D-446E-A491-72B02E8384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19909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1E5AF7-0147-572E-7AB2-8DC6DF1A8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BD63E02-5DDE-F93D-79FD-BE4B4332A8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4B6167E-B9EA-8771-A005-8268FB3EC6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82E8727-9339-F06C-6826-7D9440F95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8CF6-CFA7-4DCF-B7DA-23FC6BF4DF4F}" type="datetimeFigureOut">
              <a:rPr lang="es-CO" smtClean="0"/>
              <a:t>3/03/2026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721A786-6421-AD7A-45D3-E96E95C0A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6B03AE9-756C-7B6F-6B84-AD9B6A5D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94C38-094D-446E-A491-72B02E8384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5981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1320AF-9477-ABEA-8C45-5988E95C9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E4862C6-3DA8-2896-E3A1-161766DD10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CB08E66-527E-1B4F-3889-EC8C1D2F67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1433561-754C-ED7A-3280-9B3EAB7E36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8078947-A097-C84E-BDA7-A4D0D294E0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A632F80-9103-2D41-AF93-FC7F861D0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8CF6-CFA7-4DCF-B7DA-23FC6BF4DF4F}" type="datetimeFigureOut">
              <a:rPr lang="es-CO" smtClean="0"/>
              <a:t>3/03/2026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228AA69-D2F1-D05B-6B3E-7D49ECA2C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7E0FC83-C677-1988-BC12-D52BBA3EA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94C38-094D-446E-A491-72B02E8384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62315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A9B9BF-4A61-C515-A907-2A02E256C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7254059-5D7F-1AD5-F7F0-70CA98332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8CF6-CFA7-4DCF-B7DA-23FC6BF4DF4F}" type="datetimeFigureOut">
              <a:rPr lang="es-CO" smtClean="0"/>
              <a:t>3/03/2026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E131D88-8365-15AC-5EC2-8DD29DDE1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D6E9B4C-F4C0-5F3C-D16B-373457899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94C38-094D-446E-A491-72B02E8384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50145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168FC87-5276-866A-6888-346E5635B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8CF6-CFA7-4DCF-B7DA-23FC6BF4DF4F}" type="datetimeFigureOut">
              <a:rPr lang="es-CO" smtClean="0"/>
              <a:t>3/03/2026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BDB5A47-B93F-38E2-21D3-47A42EF7A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1A2037-59DA-6449-77F0-059191490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94C38-094D-446E-A491-72B02E8384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42081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8BF511-1B11-EE0A-EE01-1B9678844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30426A5-8FDC-A65B-26F6-8408D6879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609B4E0-1060-9326-B473-4676C9B0C1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F633BBA-64E2-B076-D799-B18262CDB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8CF6-CFA7-4DCF-B7DA-23FC6BF4DF4F}" type="datetimeFigureOut">
              <a:rPr lang="es-CO" smtClean="0"/>
              <a:t>3/03/2026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A9EB0DB-C909-F57A-F766-3D5777ACA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E738371-0B90-E333-92FD-3EB4DDF63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94C38-094D-446E-A491-72B02E8384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55743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1B8C3A-2E9E-AA48-DF77-728B7A4C9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00C90B1-52CC-73E1-2CC5-8569B942FC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41B4414-F407-0345-79AB-BA4EE65513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2C4435D-07E3-C66C-6C46-591C38451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8CF6-CFA7-4DCF-B7DA-23FC6BF4DF4F}" type="datetimeFigureOut">
              <a:rPr lang="es-CO" smtClean="0"/>
              <a:t>3/03/2026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DE8BEDB-640E-D1F1-82B3-C71B02499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C3087B7-6D34-A700-E02D-89B68A7D1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94C38-094D-446E-A491-72B02E8384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39579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CCA887-EF0F-0277-CE94-DB846DD21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A106A2C-5DB3-A49F-6D4C-79AC101F6C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61063B-8435-281F-3749-53A5D8A98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8CF6-CFA7-4DCF-B7DA-23FC6BF4DF4F}" type="datetimeFigureOut">
              <a:rPr lang="es-CO" smtClean="0"/>
              <a:t>3/03/2026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C14BF1B-6303-3E3C-0526-66DB9E731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EDE4CB-6E58-03C5-353B-D2D834D07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94C38-094D-446E-A491-72B02E8384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91128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5457D73-89BF-7324-F7AF-7C2115974D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EC1426E-5951-30DF-2C21-08B9DDBC33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EDF06B1-A47B-D268-E491-1C6C4CD2F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28CF6-CFA7-4DCF-B7DA-23FC6BF4DF4F}" type="datetimeFigureOut">
              <a:rPr lang="es-CO" smtClean="0"/>
              <a:t>3/03/2026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4EEA7FA-2A44-59C9-EA00-FCE5479F0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170068-7924-486B-9698-27577B16D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94C38-094D-446E-A491-72B02E8384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86399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22CD5BD-0B20-366F-349E-268BBF05A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5E7A7E-B925-F838-49E2-490E0C87E4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368EDE8-3A44-CB83-FB8B-768011EAAA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628CF6-CFA7-4DCF-B7DA-23FC6BF4DF4F}" type="datetimeFigureOut">
              <a:rPr lang="es-CO" smtClean="0"/>
              <a:t>3/03/2026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B55F0A-0B10-6A9D-9F3B-C1D44A8067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ABA396-E29E-6400-B1B0-3B7704CF5B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094C38-094D-446E-A491-72B02E8384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52809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6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EFAF9AE5-0958-A964-C577-26C1689ECD65}"/>
              </a:ext>
            </a:extLst>
          </p:cNvPr>
          <p:cNvSpPr/>
          <p:nvPr/>
        </p:nvSpPr>
        <p:spPr>
          <a:xfrm>
            <a:off x="678426" y="1457069"/>
            <a:ext cx="10835148" cy="5400931"/>
          </a:xfrm>
          <a:prstGeom prst="roundRect">
            <a:avLst>
              <a:gd name="adj" fmla="val 6350"/>
            </a:avLst>
          </a:prstGeom>
          <a:gradFill>
            <a:gsLst>
              <a:gs pos="78000">
                <a:schemeClr val="bg1">
                  <a:lumMod val="95000"/>
                </a:schemeClr>
              </a:gs>
              <a:gs pos="9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5400000" scaled="1"/>
          </a:gradFill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CO" dirty="0">
              <a:effectLst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143994B-624D-F875-87D8-E35110900CAB}"/>
              </a:ext>
            </a:extLst>
          </p:cNvPr>
          <p:cNvSpPr/>
          <p:nvPr/>
        </p:nvSpPr>
        <p:spPr>
          <a:xfrm>
            <a:off x="0" y="0"/>
            <a:ext cx="12192000" cy="12315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s-MX" sz="2400" b="1" i="0" dirty="0">
                <a:solidFill>
                  <a:srgbClr val="2C3E50"/>
                </a:solidFill>
                <a:effectLst/>
                <a:latin typeface="+mj-lt"/>
              </a:rPr>
              <a:t>El Taller de la Familia</a:t>
            </a:r>
          </a:p>
          <a:p>
            <a:pPr algn="ctr">
              <a:buNone/>
            </a:pPr>
            <a:r>
              <a:rPr lang="es-MX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Para construir el hogar</a:t>
            </a:r>
            <a:endParaRPr lang="es-MX" i="0" dirty="0">
              <a:solidFill>
                <a:schemeClr val="bg1">
                  <a:lumMod val="50000"/>
                </a:schemeClr>
              </a:solidFill>
              <a:effectLst/>
              <a:latin typeface="+mj-lt"/>
            </a:endParaRPr>
          </a:p>
        </p:txBody>
      </p:sp>
      <p:pic>
        <p:nvPicPr>
          <p:cNvPr id="6" name="Imagen 5" descr="Una torre con un reloj en lo alto de una casa&#10;&#10;El contenido generado por IA puede ser incorrecto.">
            <a:extLst>
              <a:ext uri="{FF2B5EF4-FFF2-40B4-BE49-F238E27FC236}">
                <a16:creationId xmlns:a16="http://schemas.microsoft.com/office/drawing/2014/main" id="{4DE9A806-A467-19A2-8D8B-FB760DFEBB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26" y="225502"/>
            <a:ext cx="1216976" cy="8113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3" descr="Logotipo&#10;&#10;Descripción generada automáticamente">
            <a:extLst>
              <a:ext uri="{FF2B5EF4-FFF2-40B4-BE49-F238E27FC236}">
                <a16:creationId xmlns:a16="http://schemas.microsoft.com/office/drawing/2014/main" id="{5975EC60-D4F0-88BD-14A8-53C9A7653A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891" y="5864498"/>
            <a:ext cx="896217" cy="900096"/>
          </a:xfrm>
          <a:prstGeom prst="rect">
            <a:avLst/>
          </a:prstGeom>
        </p:spPr>
      </p:pic>
      <p:sp>
        <p:nvSpPr>
          <p:cNvPr id="9" name="Diagrama de flujo: terminador 8">
            <a:extLst>
              <a:ext uri="{FF2B5EF4-FFF2-40B4-BE49-F238E27FC236}">
                <a16:creationId xmlns:a16="http://schemas.microsoft.com/office/drawing/2014/main" id="{F8BBBE89-B64E-8C1B-0636-000C0214FE67}"/>
              </a:ext>
            </a:extLst>
          </p:cNvPr>
          <p:cNvSpPr/>
          <p:nvPr/>
        </p:nvSpPr>
        <p:spPr>
          <a:xfrm>
            <a:off x="5527084" y="1019551"/>
            <a:ext cx="1150374" cy="373626"/>
          </a:xfrm>
          <a:prstGeom prst="flowChartTerminato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dirty="0">
                <a:latin typeface="+mj-lt"/>
              </a:rPr>
              <a:t>Tema # 12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3FCE004F-E3B2-5EAA-FC5E-50AC6087C139}"/>
              </a:ext>
            </a:extLst>
          </p:cNvPr>
          <p:cNvCxnSpPr/>
          <p:nvPr/>
        </p:nvCxnSpPr>
        <p:spPr>
          <a:xfrm>
            <a:off x="1477603" y="1871512"/>
            <a:ext cx="9252155" cy="0"/>
          </a:xfrm>
          <a:prstGeom prst="line">
            <a:avLst/>
          </a:prstGeom>
          <a:ln cmpd="thinThick"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DC2BF98-2A50-3D7F-5EA2-01BE232F5C91}"/>
              </a:ext>
            </a:extLst>
          </p:cNvPr>
          <p:cNvSpPr txBox="1"/>
          <p:nvPr/>
        </p:nvSpPr>
        <p:spPr>
          <a:xfrm>
            <a:off x="1477603" y="1488053"/>
            <a:ext cx="9252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/>
              <a:t>LA MISIÓN DE LA FAMILIA</a:t>
            </a:r>
            <a:endParaRPr lang="es-CO" dirty="0"/>
          </a:p>
          <a:p>
            <a:pPr algn="ctr"/>
            <a:endParaRPr lang="es-CO" b="1" dirty="0">
              <a:solidFill>
                <a:srgbClr val="2C3E50"/>
              </a:solidFill>
              <a:latin typeface="+mj-lt"/>
            </a:endParaRPr>
          </a:p>
        </p:txBody>
      </p: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90A951ED-520A-C1C9-0707-9B4C55ED51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120135"/>
            <a:ext cx="1150374" cy="1046901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3921F7E9-59FC-780F-697F-D151DD849A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9404" y="2097015"/>
            <a:ext cx="2734109" cy="3611302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73F78494-382F-08B9-6C9B-D94A245CA033}"/>
              </a:ext>
            </a:extLst>
          </p:cNvPr>
          <p:cNvSpPr txBox="1"/>
          <p:nvPr/>
        </p:nvSpPr>
        <p:spPr>
          <a:xfrm>
            <a:off x="4831501" y="3243728"/>
            <a:ext cx="610688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800" b="1" dirty="0">
                <a:solidFill>
                  <a:schemeClr val="accent1">
                    <a:lumMod val="75000"/>
                  </a:schemeClr>
                </a:solidFill>
                <a:latin typeface="Bradley Hand" charset="0"/>
                <a:ea typeface="Bradley Hand" charset="0"/>
                <a:cs typeface="Bradley Hand" charset="0"/>
              </a:rPr>
              <a:t>¡Reflejo del amor</a:t>
            </a:r>
          </a:p>
          <a:p>
            <a:pPr algn="ctr"/>
            <a:r>
              <a:rPr lang="es-ES" sz="4800" b="1" dirty="0">
                <a:solidFill>
                  <a:schemeClr val="accent1">
                    <a:lumMod val="75000"/>
                  </a:schemeClr>
                </a:solidFill>
                <a:latin typeface="Bradley Hand" charset="0"/>
                <a:ea typeface="Bradley Hand" charset="0"/>
                <a:cs typeface="Bradley Hand" charset="0"/>
              </a:rPr>
              <a:t> de Dios!</a:t>
            </a:r>
            <a:endParaRPr lang="es-ES_tradnl" sz="4800" b="1" dirty="0">
              <a:solidFill>
                <a:schemeClr val="accent1">
                  <a:lumMod val="75000"/>
                </a:schemeClr>
              </a:solidFill>
              <a:latin typeface="Bradley Hand" charset="0"/>
              <a:ea typeface="Bradley Hand" charset="0"/>
              <a:cs typeface="Bradley Ha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950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6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932887-D5BD-6F82-851C-8C41487B3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B51BC545-7059-E6DA-FD05-DACF85C55AF7}"/>
              </a:ext>
            </a:extLst>
          </p:cNvPr>
          <p:cNvSpPr/>
          <p:nvPr/>
        </p:nvSpPr>
        <p:spPr>
          <a:xfrm>
            <a:off x="678426" y="1457069"/>
            <a:ext cx="10835148" cy="5400931"/>
          </a:xfrm>
          <a:prstGeom prst="roundRect">
            <a:avLst>
              <a:gd name="adj" fmla="val 6350"/>
            </a:avLst>
          </a:prstGeom>
          <a:gradFill>
            <a:gsLst>
              <a:gs pos="78000">
                <a:schemeClr val="bg1">
                  <a:lumMod val="95000"/>
                </a:schemeClr>
              </a:gs>
              <a:gs pos="9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5400000" scaled="1"/>
          </a:gradFill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CO" dirty="0">
              <a:effectLst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5597D58-1086-9151-EBC5-591FB51CDA13}"/>
              </a:ext>
            </a:extLst>
          </p:cNvPr>
          <p:cNvSpPr/>
          <p:nvPr/>
        </p:nvSpPr>
        <p:spPr>
          <a:xfrm>
            <a:off x="0" y="0"/>
            <a:ext cx="12192000" cy="12315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s-MX" sz="2400" b="1" i="0" dirty="0">
                <a:solidFill>
                  <a:srgbClr val="2C3E50"/>
                </a:solidFill>
                <a:effectLst/>
                <a:latin typeface="+mj-lt"/>
              </a:rPr>
              <a:t>El Taller de la Familia</a:t>
            </a:r>
          </a:p>
          <a:p>
            <a:pPr algn="ctr">
              <a:buNone/>
            </a:pPr>
            <a:r>
              <a:rPr lang="es-MX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Para construir el hogar</a:t>
            </a:r>
            <a:endParaRPr lang="es-MX" i="0" dirty="0">
              <a:solidFill>
                <a:schemeClr val="bg1">
                  <a:lumMod val="50000"/>
                </a:schemeClr>
              </a:solidFill>
              <a:effectLst/>
              <a:latin typeface="+mj-lt"/>
            </a:endParaRPr>
          </a:p>
        </p:txBody>
      </p:sp>
      <p:pic>
        <p:nvPicPr>
          <p:cNvPr id="6" name="Imagen 5" descr="Una torre con un reloj en lo alto de una casa&#10;&#10;El contenido generado por IA puede ser incorrecto.">
            <a:extLst>
              <a:ext uri="{FF2B5EF4-FFF2-40B4-BE49-F238E27FC236}">
                <a16:creationId xmlns:a16="http://schemas.microsoft.com/office/drawing/2014/main" id="{08108A56-4C4B-9155-0A96-9FE35DC3ED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26" y="225502"/>
            <a:ext cx="1216976" cy="8113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3" descr="Logotipo&#10;&#10;Descripción generada automáticamente">
            <a:extLst>
              <a:ext uri="{FF2B5EF4-FFF2-40B4-BE49-F238E27FC236}">
                <a16:creationId xmlns:a16="http://schemas.microsoft.com/office/drawing/2014/main" id="{0BA40958-3E21-20C1-40BA-4B1D6C659F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891" y="5864498"/>
            <a:ext cx="896217" cy="900096"/>
          </a:xfrm>
          <a:prstGeom prst="rect">
            <a:avLst/>
          </a:prstGeom>
        </p:spPr>
      </p:pic>
      <p:sp>
        <p:nvSpPr>
          <p:cNvPr id="9" name="Diagrama de flujo: terminador 8">
            <a:extLst>
              <a:ext uri="{FF2B5EF4-FFF2-40B4-BE49-F238E27FC236}">
                <a16:creationId xmlns:a16="http://schemas.microsoft.com/office/drawing/2014/main" id="{50D8034C-7C66-F9DA-D68A-9C0F6100106D}"/>
              </a:ext>
            </a:extLst>
          </p:cNvPr>
          <p:cNvSpPr/>
          <p:nvPr/>
        </p:nvSpPr>
        <p:spPr>
          <a:xfrm>
            <a:off x="5527084" y="1019551"/>
            <a:ext cx="1150374" cy="373626"/>
          </a:xfrm>
          <a:prstGeom prst="flowChartTerminato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dirty="0">
                <a:latin typeface="+mj-lt"/>
              </a:rPr>
              <a:t>Tema # 12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6281EE11-7B41-D669-16A2-85A5FA8029C8}"/>
              </a:ext>
            </a:extLst>
          </p:cNvPr>
          <p:cNvCxnSpPr/>
          <p:nvPr/>
        </p:nvCxnSpPr>
        <p:spPr>
          <a:xfrm>
            <a:off x="1477603" y="1871512"/>
            <a:ext cx="9252155" cy="0"/>
          </a:xfrm>
          <a:prstGeom prst="line">
            <a:avLst/>
          </a:prstGeom>
          <a:ln cmpd="thinThick"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5864D1F9-4A63-0F3C-43AC-EF9DA644AE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120135"/>
            <a:ext cx="1150374" cy="1046901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95C517A7-8B7C-6761-A26B-F2C28CB7A47B}"/>
              </a:ext>
            </a:extLst>
          </p:cNvPr>
          <p:cNvSpPr txBox="1"/>
          <p:nvPr/>
        </p:nvSpPr>
        <p:spPr>
          <a:xfrm>
            <a:off x="4256314" y="1432202"/>
            <a:ext cx="61068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CO"/>
            </a:defPPr>
            <a:lvl1pPr>
              <a:defRPr sz="32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CO" dirty="0"/>
              <a:t>¿Cuál es tú misión ?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09EF50C-994E-EB1C-A6A3-C1F445842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6914" y="2832881"/>
            <a:ext cx="4153142" cy="2076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D80C083-E18D-2E38-219C-0A96B844B9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75"/>
          <a:stretch>
            <a:fillRect/>
          </a:stretch>
        </p:blipFill>
        <p:spPr bwMode="auto">
          <a:xfrm>
            <a:off x="6095999" y="2748369"/>
            <a:ext cx="4762500" cy="2238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5999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6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7AE77F-B000-2904-CE95-2BDB74063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D1B5C08E-0183-904B-0FA1-4E8A2005410B}"/>
              </a:ext>
            </a:extLst>
          </p:cNvPr>
          <p:cNvSpPr/>
          <p:nvPr/>
        </p:nvSpPr>
        <p:spPr>
          <a:xfrm>
            <a:off x="678426" y="1457069"/>
            <a:ext cx="10835148" cy="5400931"/>
          </a:xfrm>
          <a:prstGeom prst="roundRect">
            <a:avLst>
              <a:gd name="adj" fmla="val 6350"/>
            </a:avLst>
          </a:prstGeom>
          <a:gradFill>
            <a:gsLst>
              <a:gs pos="78000">
                <a:schemeClr val="bg1">
                  <a:lumMod val="95000"/>
                </a:schemeClr>
              </a:gs>
              <a:gs pos="9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5400000" scaled="1"/>
          </a:gradFill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CO" dirty="0">
              <a:effectLst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CCC949D9-F812-AA8A-9E83-F00C8DFF3DF1}"/>
              </a:ext>
            </a:extLst>
          </p:cNvPr>
          <p:cNvSpPr/>
          <p:nvPr/>
        </p:nvSpPr>
        <p:spPr>
          <a:xfrm>
            <a:off x="0" y="0"/>
            <a:ext cx="12192000" cy="12315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s-MX" sz="2400" b="1" i="0" dirty="0">
                <a:solidFill>
                  <a:srgbClr val="2C3E50"/>
                </a:solidFill>
                <a:effectLst/>
                <a:latin typeface="+mj-lt"/>
              </a:rPr>
              <a:t>El Taller de la Familia</a:t>
            </a:r>
          </a:p>
          <a:p>
            <a:pPr algn="ctr">
              <a:buNone/>
            </a:pPr>
            <a:r>
              <a:rPr lang="es-MX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Para construir el hogar</a:t>
            </a:r>
            <a:endParaRPr lang="es-MX" i="0" dirty="0">
              <a:solidFill>
                <a:schemeClr val="bg1">
                  <a:lumMod val="50000"/>
                </a:schemeClr>
              </a:solidFill>
              <a:effectLst/>
              <a:latin typeface="+mj-lt"/>
            </a:endParaRPr>
          </a:p>
        </p:txBody>
      </p:sp>
      <p:pic>
        <p:nvPicPr>
          <p:cNvPr id="6" name="Imagen 5" descr="Una torre con un reloj en lo alto de una casa&#10;&#10;El contenido generado por IA puede ser incorrecto.">
            <a:extLst>
              <a:ext uri="{FF2B5EF4-FFF2-40B4-BE49-F238E27FC236}">
                <a16:creationId xmlns:a16="http://schemas.microsoft.com/office/drawing/2014/main" id="{82169BB2-A18D-89A5-EDD1-C1ADD90C37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26" y="225502"/>
            <a:ext cx="1216976" cy="8113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3" descr="Logotipo&#10;&#10;Descripción generada automáticamente">
            <a:extLst>
              <a:ext uri="{FF2B5EF4-FFF2-40B4-BE49-F238E27FC236}">
                <a16:creationId xmlns:a16="http://schemas.microsoft.com/office/drawing/2014/main" id="{8C5ED371-8AFF-F54C-E874-07E1EB13D4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891" y="5864498"/>
            <a:ext cx="896217" cy="900096"/>
          </a:xfrm>
          <a:prstGeom prst="rect">
            <a:avLst/>
          </a:prstGeom>
        </p:spPr>
      </p:pic>
      <p:sp>
        <p:nvSpPr>
          <p:cNvPr id="9" name="Diagrama de flujo: terminador 8">
            <a:extLst>
              <a:ext uri="{FF2B5EF4-FFF2-40B4-BE49-F238E27FC236}">
                <a16:creationId xmlns:a16="http://schemas.microsoft.com/office/drawing/2014/main" id="{00CF132E-07AF-F85A-E4F8-A219ADA4D056}"/>
              </a:ext>
            </a:extLst>
          </p:cNvPr>
          <p:cNvSpPr/>
          <p:nvPr/>
        </p:nvSpPr>
        <p:spPr>
          <a:xfrm>
            <a:off x="5527084" y="1019551"/>
            <a:ext cx="1150374" cy="373626"/>
          </a:xfrm>
          <a:prstGeom prst="flowChartTerminato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dirty="0">
                <a:latin typeface="+mj-lt"/>
              </a:rPr>
              <a:t>Tema # 12 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DF4B59F1-529F-E44F-15D0-C7904BF6A830}"/>
              </a:ext>
            </a:extLst>
          </p:cNvPr>
          <p:cNvCxnSpPr/>
          <p:nvPr/>
        </p:nvCxnSpPr>
        <p:spPr>
          <a:xfrm>
            <a:off x="1477603" y="1871512"/>
            <a:ext cx="9252155" cy="0"/>
          </a:xfrm>
          <a:prstGeom prst="line">
            <a:avLst/>
          </a:prstGeom>
          <a:ln cmpd="thinThick"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086263DB-3A81-844C-6174-81440AF096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120135"/>
            <a:ext cx="1150374" cy="104690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AD47007E-3F98-9849-11DC-6BCB999D0565}"/>
              </a:ext>
            </a:extLst>
          </p:cNvPr>
          <p:cNvSpPr txBox="1"/>
          <p:nvPr/>
        </p:nvSpPr>
        <p:spPr>
          <a:xfrm>
            <a:off x="3884444" y="1393177"/>
            <a:ext cx="61068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3200" b="1" dirty="0">
                <a:solidFill>
                  <a:schemeClr val="accent1">
                    <a:lumMod val="75000"/>
                  </a:schemeClr>
                </a:solidFill>
              </a:rPr>
              <a:t>¿Cuál es nuestra misión?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A14F8FE-66B1-AAD3-0C0E-2E62088AF8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114" y="2392395"/>
            <a:ext cx="5213860" cy="2932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0A78F77-360C-37A6-6962-8C5C74EA53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84239" y="2524123"/>
            <a:ext cx="2307091" cy="3199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774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6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0848A6-C814-ED29-3707-E88551A7F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F7780FAB-FCA5-688B-0B4C-BEB1C7DDC9B1}"/>
              </a:ext>
            </a:extLst>
          </p:cNvPr>
          <p:cNvSpPr/>
          <p:nvPr/>
        </p:nvSpPr>
        <p:spPr>
          <a:xfrm>
            <a:off x="678426" y="1457069"/>
            <a:ext cx="10835148" cy="5400931"/>
          </a:xfrm>
          <a:prstGeom prst="roundRect">
            <a:avLst>
              <a:gd name="adj" fmla="val 6350"/>
            </a:avLst>
          </a:prstGeom>
          <a:gradFill>
            <a:gsLst>
              <a:gs pos="78000">
                <a:schemeClr val="bg1">
                  <a:lumMod val="95000"/>
                </a:schemeClr>
              </a:gs>
              <a:gs pos="9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5400000" scaled="1"/>
          </a:gradFill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CO" dirty="0">
              <a:effectLst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7DDC7FE-01B9-0999-955B-0B2DAF3719D6}"/>
              </a:ext>
            </a:extLst>
          </p:cNvPr>
          <p:cNvSpPr/>
          <p:nvPr/>
        </p:nvSpPr>
        <p:spPr>
          <a:xfrm>
            <a:off x="0" y="0"/>
            <a:ext cx="12192000" cy="12315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s-MX" sz="2400" b="1" i="0" dirty="0">
                <a:solidFill>
                  <a:srgbClr val="2C3E50"/>
                </a:solidFill>
                <a:effectLst/>
                <a:latin typeface="+mj-lt"/>
              </a:rPr>
              <a:t>El Taller de la Familia</a:t>
            </a:r>
          </a:p>
          <a:p>
            <a:pPr algn="ctr">
              <a:buNone/>
            </a:pPr>
            <a:r>
              <a:rPr lang="es-MX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Para construir el hogar</a:t>
            </a:r>
            <a:endParaRPr lang="es-MX" i="0" dirty="0">
              <a:solidFill>
                <a:schemeClr val="bg1">
                  <a:lumMod val="50000"/>
                </a:schemeClr>
              </a:solidFill>
              <a:effectLst/>
              <a:latin typeface="+mj-lt"/>
            </a:endParaRPr>
          </a:p>
        </p:txBody>
      </p:sp>
      <p:pic>
        <p:nvPicPr>
          <p:cNvPr id="6" name="Imagen 5" descr="Una torre con un reloj en lo alto de una casa&#10;&#10;El contenido generado por IA puede ser incorrecto.">
            <a:extLst>
              <a:ext uri="{FF2B5EF4-FFF2-40B4-BE49-F238E27FC236}">
                <a16:creationId xmlns:a16="http://schemas.microsoft.com/office/drawing/2014/main" id="{4354B30E-CC03-2D3B-9885-3BD3BB6700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26" y="225502"/>
            <a:ext cx="1216976" cy="8113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3" descr="Logotipo&#10;&#10;Descripción generada automáticamente">
            <a:extLst>
              <a:ext uri="{FF2B5EF4-FFF2-40B4-BE49-F238E27FC236}">
                <a16:creationId xmlns:a16="http://schemas.microsoft.com/office/drawing/2014/main" id="{7616F25C-1DC7-EF01-F483-F9806A4CE26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891" y="5864498"/>
            <a:ext cx="896217" cy="900096"/>
          </a:xfrm>
          <a:prstGeom prst="rect">
            <a:avLst/>
          </a:prstGeom>
        </p:spPr>
      </p:pic>
      <p:sp>
        <p:nvSpPr>
          <p:cNvPr id="9" name="Diagrama de flujo: terminador 8">
            <a:extLst>
              <a:ext uri="{FF2B5EF4-FFF2-40B4-BE49-F238E27FC236}">
                <a16:creationId xmlns:a16="http://schemas.microsoft.com/office/drawing/2014/main" id="{21D49C8F-E59B-6E54-9474-89501306DEAA}"/>
              </a:ext>
            </a:extLst>
          </p:cNvPr>
          <p:cNvSpPr/>
          <p:nvPr/>
        </p:nvSpPr>
        <p:spPr>
          <a:xfrm>
            <a:off x="5527084" y="1019551"/>
            <a:ext cx="1150374" cy="373626"/>
          </a:xfrm>
          <a:prstGeom prst="flowChartTerminato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>
                <a:latin typeface="+mj-lt"/>
              </a:rPr>
              <a:t>Tema  # 12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E09C0EDD-46A8-4DCC-87CF-B533EE8A6AB6}"/>
              </a:ext>
            </a:extLst>
          </p:cNvPr>
          <p:cNvCxnSpPr/>
          <p:nvPr/>
        </p:nvCxnSpPr>
        <p:spPr>
          <a:xfrm>
            <a:off x="1477603" y="1871512"/>
            <a:ext cx="9252155" cy="0"/>
          </a:xfrm>
          <a:prstGeom prst="line">
            <a:avLst/>
          </a:prstGeom>
          <a:ln cmpd="thinThick"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5850ECE1-9E66-A45E-00FE-51876AA031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120135"/>
            <a:ext cx="1150374" cy="1046901"/>
          </a:xfrm>
          <a:prstGeom prst="rect">
            <a:avLst/>
          </a:prstGeom>
        </p:spPr>
      </p:pic>
      <p:pic>
        <p:nvPicPr>
          <p:cNvPr id="2" name="Con la familia, la remontada es posible_720P HD.mp4" descr="Con la familia, la remontada es posible_720P HD.mp4">
            <a:hlinkClick r:id="" action="ppaction://media"/>
            <a:extLst>
              <a:ext uri="{FF2B5EF4-FFF2-40B4-BE49-F238E27FC236}">
                <a16:creationId xmlns:a16="http://schemas.microsoft.com/office/drawing/2014/main" id="{03CA9838-BC33-9417-ED62-FFD727C9C9F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010580" y="2201911"/>
            <a:ext cx="6170838" cy="3549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39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81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10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6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E85E97-6897-D637-F299-BC7BE8652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5F4F0792-882F-38F3-42BF-B709CACBDF8F}"/>
              </a:ext>
            </a:extLst>
          </p:cNvPr>
          <p:cNvSpPr/>
          <p:nvPr/>
        </p:nvSpPr>
        <p:spPr>
          <a:xfrm>
            <a:off x="678426" y="1457069"/>
            <a:ext cx="10835148" cy="5400931"/>
          </a:xfrm>
          <a:prstGeom prst="roundRect">
            <a:avLst>
              <a:gd name="adj" fmla="val 6350"/>
            </a:avLst>
          </a:prstGeom>
          <a:gradFill>
            <a:gsLst>
              <a:gs pos="78000">
                <a:schemeClr val="bg1">
                  <a:lumMod val="95000"/>
                </a:schemeClr>
              </a:gs>
              <a:gs pos="9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5400000" scaled="1"/>
          </a:gradFill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dirty="0">
              <a:solidFill>
                <a:schemeClr val="accent1"/>
              </a:solidFill>
            </a:endParaRPr>
          </a:p>
          <a:p>
            <a:r>
              <a:rPr lang="es-ES" dirty="0">
                <a:solidFill>
                  <a:schemeClr val="accent1"/>
                </a:solidFill>
                <a:effectLst/>
              </a:rPr>
              <a:t>									</a:t>
            </a:r>
            <a:endParaRPr lang="es-CO" dirty="0">
              <a:solidFill>
                <a:schemeClr val="accent1"/>
              </a:solidFill>
              <a:effectLst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994731B-2391-5DCA-7A6B-820A3963E71D}"/>
              </a:ext>
            </a:extLst>
          </p:cNvPr>
          <p:cNvSpPr/>
          <p:nvPr/>
        </p:nvSpPr>
        <p:spPr>
          <a:xfrm>
            <a:off x="0" y="0"/>
            <a:ext cx="12192000" cy="12315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s-MX" sz="2400" b="1" i="0" dirty="0">
                <a:solidFill>
                  <a:srgbClr val="2C3E50"/>
                </a:solidFill>
                <a:effectLst/>
                <a:latin typeface="+mj-lt"/>
              </a:rPr>
              <a:t>El Taller de la Familia</a:t>
            </a:r>
          </a:p>
          <a:p>
            <a:pPr algn="ctr">
              <a:buNone/>
            </a:pPr>
            <a:r>
              <a:rPr lang="es-MX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Para construir el hogar</a:t>
            </a:r>
            <a:endParaRPr lang="es-MX" i="0" dirty="0">
              <a:solidFill>
                <a:schemeClr val="bg1">
                  <a:lumMod val="50000"/>
                </a:schemeClr>
              </a:solidFill>
              <a:effectLst/>
              <a:latin typeface="+mj-lt"/>
            </a:endParaRPr>
          </a:p>
        </p:txBody>
      </p:sp>
      <p:pic>
        <p:nvPicPr>
          <p:cNvPr id="6" name="Imagen 5" descr="Una torre con un reloj en lo alto de una casa&#10;&#10;El contenido generado por IA puede ser incorrecto.">
            <a:extLst>
              <a:ext uri="{FF2B5EF4-FFF2-40B4-BE49-F238E27FC236}">
                <a16:creationId xmlns:a16="http://schemas.microsoft.com/office/drawing/2014/main" id="{E68B6919-C555-E133-4812-E6DD7C8E60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26" y="225502"/>
            <a:ext cx="1216976" cy="8113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3" descr="Logotipo&#10;&#10;Descripción generada automáticamente">
            <a:extLst>
              <a:ext uri="{FF2B5EF4-FFF2-40B4-BE49-F238E27FC236}">
                <a16:creationId xmlns:a16="http://schemas.microsoft.com/office/drawing/2014/main" id="{A3DC23B7-D5B5-6AFB-081E-E3F34A0626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891" y="5864498"/>
            <a:ext cx="896217" cy="900096"/>
          </a:xfrm>
          <a:prstGeom prst="rect">
            <a:avLst/>
          </a:prstGeom>
        </p:spPr>
      </p:pic>
      <p:sp>
        <p:nvSpPr>
          <p:cNvPr id="9" name="Diagrama de flujo: terminador 8">
            <a:extLst>
              <a:ext uri="{FF2B5EF4-FFF2-40B4-BE49-F238E27FC236}">
                <a16:creationId xmlns:a16="http://schemas.microsoft.com/office/drawing/2014/main" id="{472B293B-67A8-AC3D-AA4E-534ED67F4309}"/>
              </a:ext>
            </a:extLst>
          </p:cNvPr>
          <p:cNvSpPr/>
          <p:nvPr/>
        </p:nvSpPr>
        <p:spPr>
          <a:xfrm>
            <a:off x="5527084" y="1019551"/>
            <a:ext cx="1150374" cy="373626"/>
          </a:xfrm>
          <a:prstGeom prst="flowChartTerminato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dirty="0">
                <a:latin typeface="+mj-lt"/>
              </a:rPr>
              <a:t>Tema # 12 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6F64C581-80FE-911F-53ED-23DE77F34F49}"/>
              </a:ext>
            </a:extLst>
          </p:cNvPr>
          <p:cNvCxnSpPr/>
          <p:nvPr/>
        </p:nvCxnSpPr>
        <p:spPr>
          <a:xfrm>
            <a:off x="1477603" y="1871512"/>
            <a:ext cx="9252155" cy="0"/>
          </a:xfrm>
          <a:prstGeom prst="line">
            <a:avLst/>
          </a:prstGeom>
          <a:ln cmpd="thinThick"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A258CF3E-BDB0-7EAB-F520-86E0BA94B4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120135"/>
            <a:ext cx="1150374" cy="1046901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2DD76253-254E-82E5-9B01-15FA4F48BC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723" y="2776079"/>
            <a:ext cx="3715262" cy="2089835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41B0D001-4C82-319B-CD26-E6EACDE1D268}"/>
              </a:ext>
            </a:extLst>
          </p:cNvPr>
          <p:cNvSpPr txBox="1"/>
          <p:nvPr/>
        </p:nvSpPr>
        <p:spPr>
          <a:xfrm>
            <a:off x="4620985" y="2897666"/>
            <a:ext cx="666529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solidFill>
                  <a:schemeClr val="accent1"/>
                </a:solidFill>
                <a:effectLst/>
              </a:rPr>
              <a:t> “</a:t>
            </a:r>
            <a:r>
              <a:rPr lang="es-CO" dirty="0">
                <a:solidFill>
                  <a:schemeClr val="accent1"/>
                </a:solidFill>
                <a:effectLst/>
              </a:rPr>
              <a:t>Como </a:t>
            </a:r>
            <a:r>
              <a:rPr lang="es-ES" dirty="0">
                <a:solidFill>
                  <a:schemeClr val="accent1"/>
                </a:solidFill>
                <a:effectLst/>
              </a:rPr>
              <a:t>buenos administradores de las variadas bendiciones de Dios, cada uno de  ustedes sirva a los demás según los dones que haya recibido”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4D44460-02A8-5997-A355-C1C0A6057600}"/>
              </a:ext>
            </a:extLst>
          </p:cNvPr>
          <p:cNvSpPr txBox="1"/>
          <p:nvPr/>
        </p:nvSpPr>
        <p:spPr>
          <a:xfrm>
            <a:off x="9671957" y="3757917"/>
            <a:ext cx="61068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solidFill>
                  <a:schemeClr val="accent1"/>
                </a:solidFill>
                <a:effectLst/>
              </a:rPr>
              <a:t>1 Pedro 4,10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865371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6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95C488-EB65-1381-B604-437426647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2FB67C23-0F7B-D62F-7ED3-60ECD10A9A03}"/>
              </a:ext>
            </a:extLst>
          </p:cNvPr>
          <p:cNvSpPr/>
          <p:nvPr/>
        </p:nvSpPr>
        <p:spPr>
          <a:xfrm>
            <a:off x="678426" y="1457069"/>
            <a:ext cx="10835148" cy="5400931"/>
          </a:xfrm>
          <a:prstGeom prst="roundRect">
            <a:avLst>
              <a:gd name="adj" fmla="val 6350"/>
            </a:avLst>
          </a:prstGeom>
          <a:gradFill>
            <a:gsLst>
              <a:gs pos="78000">
                <a:schemeClr val="bg1">
                  <a:lumMod val="95000"/>
                </a:schemeClr>
              </a:gs>
              <a:gs pos="9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5400000" scaled="1"/>
          </a:gradFill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CO" dirty="0">
              <a:effectLst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1DE1A73-02D1-D4CE-AA32-7374B4FF327E}"/>
              </a:ext>
            </a:extLst>
          </p:cNvPr>
          <p:cNvSpPr/>
          <p:nvPr/>
        </p:nvSpPr>
        <p:spPr>
          <a:xfrm>
            <a:off x="0" y="0"/>
            <a:ext cx="12192000" cy="12315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s-MX" sz="2400" b="1" i="0" dirty="0">
                <a:solidFill>
                  <a:srgbClr val="2C3E50"/>
                </a:solidFill>
                <a:effectLst/>
                <a:latin typeface="+mj-lt"/>
              </a:rPr>
              <a:t>El Taller de la Familia</a:t>
            </a:r>
          </a:p>
          <a:p>
            <a:pPr algn="ctr">
              <a:buNone/>
            </a:pPr>
            <a:r>
              <a:rPr lang="es-MX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Para construir el hogar</a:t>
            </a:r>
            <a:endParaRPr lang="es-MX" i="0" dirty="0">
              <a:solidFill>
                <a:schemeClr val="bg1">
                  <a:lumMod val="50000"/>
                </a:schemeClr>
              </a:solidFill>
              <a:effectLst/>
              <a:latin typeface="+mj-lt"/>
            </a:endParaRPr>
          </a:p>
        </p:txBody>
      </p:sp>
      <p:pic>
        <p:nvPicPr>
          <p:cNvPr id="6" name="Imagen 5" descr="Una torre con un reloj en lo alto de una casa&#10;&#10;El contenido generado por IA puede ser incorrecto.">
            <a:extLst>
              <a:ext uri="{FF2B5EF4-FFF2-40B4-BE49-F238E27FC236}">
                <a16:creationId xmlns:a16="http://schemas.microsoft.com/office/drawing/2014/main" id="{8E6B8FC3-D5BF-1E3F-D6A8-C45064F003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26" y="225502"/>
            <a:ext cx="1216976" cy="8113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3" descr="Logotipo&#10;&#10;Descripción generada automáticamente">
            <a:extLst>
              <a:ext uri="{FF2B5EF4-FFF2-40B4-BE49-F238E27FC236}">
                <a16:creationId xmlns:a16="http://schemas.microsoft.com/office/drawing/2014/main" id="{6F1BA51F-179E-6005-45CB-4CEC99CEED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891" y="5864498"/>
            <a:ext cx="896217" cy="900096"/>
          </a:xfrm>
          <a:prstGeom prst="rect">
            <a:avLst/>
          </a:prstGeom>
        </p:spPr>
      </p:pic>
      <p:sp>
        <p:nvSpPr>
          <p:cNvPr id="9" name="Diagrama de flujo: terminador 8">
            <a:extLst>
              <a:ext uri="{FF2B5EF4-FFF2-40B4-BE49-F238E27FC236}">
                <a16:creationId xmlns:a16="http://schemas.microsoft.com/office/drawing/2014/main" id="{E78D64DF-5912-5353-BB53-4B72576E97D4}"/>
              </a:ext>
            </a:extLst>
          </p:cNvPr>
          <p:cNvSpPr/>
          <p:nvPr/>
        </p:nvSpPr>
        <p:spPr>
          <a:xfrm>
            <a:off x="5527084" y="1019551"/>
            <a:ext cx="1150374" cy="373626"/>
          </a:xfrm>
          <a:prstGeom prst="flowChartTerminato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dirty="0">
                <a:latin typeface="+mj-lt"/>
              </a:rPr>
              <a:t>Tema # 12 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A43A8110-86F7-0903-7F42-0716E3004FD1}"/>
              </a:ext>
            </a:extLst>
          </p:cNvPr>
          <p:cNvCxnSpPr/>
          <p:nvPr/>
        </p:nvCxnSpPr>
        <p:spPr>
          <a:xfrm>
            <a:off x="1477603" y="1871512"/>
            <a:ext cx="9252155" cy="0"/>
          </a:xfrm>
          <a:prstGeom prst="line">
            <a:avLst/>
          </a:prstGeom>
          <a:ln cmpd="thinThick"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255A049A-FEBD-93D6-EE2B-B44FDC4DF2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120135"/>
            <a:ext cx="1150374" cy="1046901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CA0E565-4AD5-318D-995A-14F923A750E7}"/>
              </a:ext>
            </a:extLst>
          </p:cNvPr>
          <p:cNvSpPr txBox="1"/>
          <p:nvPr/>
        </p:nvSpPr>
        <p:spPr>
          <a:xfrm>
            <a:off x="1089399" y="3022155"/>
            <a:ext cx="44376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b="1" dirty="0">
                <a:solidFill>
                  <a:schemeClr val="accent1">
                    <a:lumMod val="75000"/>
                  </a:schemeClr>
                </a:solidFill>
              </a:rPr>
              <a:t>Al interior de la familia:</a:t>
            </a:r>
          </a:p>
          <a:p>
            <a:r>
              <a:rPr lang="es-CO" b="1" dirty="0">
                <a:solidFill>
                  <a:schemeClr val="accent1">
                    <a:lumMod val="75000"/>
                  </a:schemeClr>
                </a:solidFill>
              </a:rPr>
              <a:t>Amar, servir y vivir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A15D374-A0A8-6F83-35EA-EDB08B310918}"/>
              </a:ext>
            </a:extLst>
          </p:cNvPr>
          <p:cNvSpPr txBox="1"/>
          <p:nvPr/>
        </p:nvSpPr>
        <p:spPr>
          <a:xfrm>
            <a:off x="-328329" y="2203454"/>
            <a:ext cx="96774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32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Bradley Hand" charset="0"/>
                <a:ea typeface="Bradley Hand" charset="0"/>
                <a:cs typeface="Bradley Hand" charset="0"/>
              </a:rPr>
              <a:t>La formación de una comunidad de personas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EF1C383-B335-5084-558C-A148A2EF50DE}"/>
              </a:ext>
            </a:extLst>
          </p:cNvPr>
          <p:cNvSpPr txBox="1"/>
          <p:nvPr/>
        </p:nvSpPr>
        <p:spPr>
          <a:xfrm>
            <a:off x="1089398" y="3893988"/>
            <a:ext cx="44376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b="1" dirty="0">
                <a:solidFill>
                  <a:schemeClr val="accent1">
                    <a:lumMod val="75000"/>
                  </a:schemeClr>
                </a:solidFill>
              </a:rPr>
              <a:t>Esposos, Unidad, Indisolubilidad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805B96E-CF3E-61E5-96A5-745489AC7D32}"/>
              </a:ext>
            </a:extLst>
          </p:cNvPr>
          <p:cNvSpPr txBox="1"/>
          <p:nvPr/>
        </p:nvSpPr>
        <p:spPr>
          <a:xfrm>
            <a:off x="1089397" y="4499949"/>
            <a:ext cx="44376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b="1" dirty="0">
                <a:solidFill>
                  <a:schemeClr val="accent1">
                    <a:lumMod val="75000"/>
                  </a:schemeClr>
                </a:solidFill>
              </a:rPr>
              <a:t>El amor se expande a los miembros de la familia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61DA52DA-5729-797B-8455-E661926DF5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1695" y="2237975"/>
            <a:ext cx="2596696" cy="3462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6651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6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11A60B-BE26-AE52-949F-D208DA5FB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6A340FB2-CDC4-9ABA-DE58-AD51E4202772}"/>
              </a:ext>
            </a:extLst>
          </p:cNvPr>
          <p:cNvSpPr/>
          <p:nvPr/>
        </p:nvSpPr>
        <p:spPr>
          <a:xfrm>
            <a:off x="678426" y="1457069"/>
            <a:ext cx="10835148" cy="5400931"/>
          </a:xfrm>
          <a:prstGeom prst="roundRect">
            <a:avLst>
              <a:gd name="adj" fmla="val 6350"/>
            </a:avLst>
          </a:prstGeom>
          <a:gradFill>
            <a:gsLst>
              <a:gs pos="78000">
                <a:schemeClr val="bg1">
                  <a:lumMod val="95000"/>
                </a:schemeClr>
              </a:gs>
              <a:gs pos="9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5400000" scaled="1"/>
          </a:gradFill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CO" dirty="0">
              <a:effectLst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E9130BD-E961-2327-C5DC-063BBC50179F}"/>
              </a:ext>
            </a:extLst>
          </p:cNvPr>
          <p:cNvSpPr/>
          <p:nvPr/>
        </p:nvSpPr>
        <p:spPr>
          <a:xfrm>
            <a:off x="0" y="0"/>
            <a:ext cx="12192000" cy="12315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s-MX" sz="2400" b="1" i="0" dirty="0">
                <a:solidFill>
                  <a:srgbClr val="2C3E50"/>
                </a:solidFill>
                <a:effectLst/>
                <a:latin typeface="+mj-lt"/>
              </a:rPr>
              <a:t>El Taller de la Familia</a:t>
            </a:r>
          </a:p>
          <a:p>
            <a:pPr algn="ctr">
              <a:buNone/>
            </a:pPr>
            <a:r>
              <a:rPr lang="es-MX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Para construir el hogar</a:t>
            </a:r>
            <a:endParaRPr lang="es-MX" i="0" dirty="0">
              <a:solidFill>
                <a:schemeClr val="bg1">
                  <a:lumMod val="50000"/>
                </a:schemeClr>
              </a:solidFill>
              <a:effectLst/>
              <a:latin typeface="+mj-lt"/>
            </a:endParaRPr>
          </a:p>
        </p:txBody>
      </p:sp>
      <p:pic>
        <p:nvPicPr>
          <p:cNvPr id="6" name="Imagen 5" descr="Una torre con un reloj en lo alto de una casa&#10;&#10;El contenido generado por IA puede ser incorrecto.">
            <a:extLst>
              <a:ext uri="{FF2B5EF4-FFF2-40B4-BE49-F238E27FC236}">
                <a16:creationId xmlns:a16="http://schemas.microsoft.com/office/drawing/2014/main" id="{FA547923-208E-5EA9-FE8F-D8D8E1C882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26" y="225502"/>
            <a:ext cx="1216976" cy="8113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3" descr="Logotipo&#10;&#10;Descripción generada automáticamente">
            <a:extLst>
              <a:ext uri="{FF2B5EF4-FFF2-40B4-BE49-F238E27FC236}">
                <a16:creationId xmlns:a16="http://schemas.microsoft.com/office/drawing/2014/main" id="{1F9715B9-8380-6B95-BA12-9E1CFE1BD0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891" y="5864498"/>
            <a:ext cx="896217" cy="900096"/>
          </a:xfrm>
          <a:prstGeom prst="rect">
            <a:avLst/>
          </a:prstGeom>
        </p:spPr>
      </p:pic>
      <p:sp>
        <p:nvSpPr>
          <p:cNvPr id="9" name="Diagrama de flujo: terminador 8">
            <a:extLst>
              <a:ext uri="{FF2B5EF4-FFF2-40B4-BE49-F238E27FC236}">
                <a16:creationId xmlns:a16="http://schemas.microsoft.com/office/drawing/2014/main" id="{25358D87-8FFB-DA59-3BA7-45DB7F51E202}"/>
              </a:ext>
            </a:extLst>
          </p:cNvPr>
          <p:cNvSpPr/>
          <p:nvPr/>
        </p:nvSpPr>
        <p:spPr>
          <a:xfrm>
            <a:off x="5527084" y="1019551"/>
            <a:ext cx="1150374" cy="373626"/>
          </a:xfrm>
          <a:prstGeom prst="flowChartTerminato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dirty="0">
                <a:latin typeface="+mj-lt"/>
              </a:rPr>
              <a:t>Tema # 12 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B1ED2537-2CD7-F46B-4D1E-5534D2D4D61F}"/>
              </a:ext>
            </a:extLst>
          </p:cNvPr>
          <p:cNvCxnSpPr/>
          <p:nvPr/>
        </p:nvCxnSpPr>
        <p:spPr>
          <a:xfrm>
            <a:off x="1477603" y="1871512"/>
            <a:ext cx="9252155" cy="0"/>
          </a:xfrm>
          <a:prstGeom prst="line">
            <a:avLst/>
          </a:prstGeom>
          <a:ln cmpd="thinThick"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A37F2E8D-4849-7A8F-E5B5-8DFB3636BE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120135"/>
            <a:ext cx="1150374" cy="1046901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5EE25301-50DE-9C59-169F-372FAB943425}"/>
              </a:ext>
            </a:extLst>
          </p:cNvPr>
          <p:cNvSpPr txBox="1"/>
          <p:nvPr/>
        </p:nvSpPr>
        <p:spPr>
          <a:xfrm>
            <a:off x="-2559901" y="2156148"/>
            <a:ext cx="96774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32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Bradley Hand" charset="0"/>
                <a:ea typeface="Bradley Hand" charset="0"/>
                <a:cs typeface="Bradley Hand" charset="0"/>
              </a:rPr>
              <a:t>Servicio a la Vida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07531A9-B97D-CE4A-B161-21F8CCE2979B}"/>
              </a:ext>
            </a:extLst>
          </p:cNvPr>
          <p:cNvSpPr txBox="1"/>
          <p:nvPr/>
        </p:nvSpPr>
        <p:spPr>
          <a:xfrm>
            <a:off x="1089399" y="3022155"/>
            <a:ext cx="769537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b="1" dirty="0">
                <a:solidFill>
                  <a:schemeClr val="accent1">
                    <a:lumMod val="75000"/>
                  </a:schemeClr>
                </a:solidFill>
              </a:rPr>
              <a:t>Capacidad de dar Vida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b="1" dirty="0">
                <a:solidFill>
                  <a:schemeClr val="accent1">
                    <a:lumMod val="75000"/>
                  </a:schemeClr>
                </a:solidFill>
              </a:rPr>
              <a:t>Frutos de vida moral y espiritual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b="1" dirty="0">
                <a:solidFill>
                  <a:schemeClr val="accent1">
                    <a:lumMod val="75000"/>
                  </a:schemeClr>
                </a:solidFill>
              </a:rPr>
              <a:t>Otras opciones de dar vida :Adopción, hogares de paso.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b="1" dirty="0">
                <a:solidFill>
                  <a:schemeClr val="accent1">
                    <a:lumMod val="75000"/>
                  </a:schemeClr>
                </a:solidFill>
              </a:rPr>
              <a:t>Respeto a la vida, desde la concepción hasta la muerte</a:t>
            </a:r>
          </a:p>
          <a:p>
            <a:endParaRPr lang="es-CO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68D4D41-5578-7FC1-2ED3-85C02AE798B2}"/>
              </a:ext>
            </a:extLst>
          </p:cNvPr>
          <p:cNvSpPr txBox="1"/>
          <p:nvPr/>
        </p:nvSpPr>
        <p:spPr>
          <a:xfrm>
            <a:off x="2062763" y="4750741"/>
            <a:ext cx="839840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000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“</a:t>
            </a:r>
            <a:r>
              <a:rPr lang="es-CO" i="1" dirty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ser humano necesita de una familia firme y estable, fundada en la natural diferencia sexual y en comunicación intergeneracional para poder crecer y desarrollarse”</a:t>
            </a:r>
            <a:endParaRPr lang="es-CO" b="1" i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F37D107E-E0E8-9A41-C20D-7FE4C20190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0913" y="1984195"/>
            <a:ext cx="2212029" cy="266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614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6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BEEC98-D630-115E-4707-A9D012D2B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F267EFFA-93FB-07AA-51D5-DE21526C3866}"/>
              </a:ext>
            </a:extLst>
          </p:cNvPr>
          <p:cNvSpPr/>
          <p:nvPr/>
        </p:nvSpPr>
        <p:spPr>
          <a:xfrm>
            <a:off x="678426" y="1457069"/>
            <a:ext cx="10835148" cy="5400931"/>
          </a:xfrm>
          <a:prstGeom prst="roundRect">
            <a:avLst>
              <a:gd name="adj" fmla="val 6350"/>
            </a:avLst>
          </a:prstGeom>
          <a:gradFill>
            <a:gsLst>
              <a:gs pos="78000">
                <a:schemeClr val="bg1">
                  <a:lumMod val="95000"/>
                </a:schemeClr>
              </a:gs>
              <a:gs pos="9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5400000" scaled="1"/>
          </a:gradFill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CO" dirty="0">
              <a:solidFill>
                <a:schemeClr val="tx2">
                  <a:lumMod val="75000"/>
                  <a:lumOff val="25000"/>
                </a:schemeClr>
              </a:solidFill>
              <a:effectLst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7140743-2727-AB2D-CE4F-7748102567A3}"/>
              </a:ext>
            </a:extLst>
          </p:cNvPr>
          <p:cNvSpPr/>
          <p:nvPr/>
        </p:nvSpPr>
        <p:spPr>
          <a:xfrm>
            <a:off x="0" y="0"/>
            <a:ext cx="12192000" cy="12315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s-MX" sz="2400" b="1" i="0" dirty="0">
                <a:solidFill>
                  <a:srgbClr val="2C3E50"/>
                </a:solidFill>
                <a:effectLst/>
                <a:latin typeface="+mj-lt"/>
              </a:rPr>
              <a:t>El Taller de la Familia</a:t>
            </a:r>
          </a:p>
          <a:p>
            <a:pPr algn="ctr">
              <a:buNone/>
            </a:pPr>
            <a:r>
              <a:rPr lang="es-MX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Para construir el hogar</a:t>
            </a:r>
            <a:endParaRPr lang="es-MX" i="0" dirty="0">
              <a:solidFill>
                <a:schemeClr val="bg1">
                  <a:lumMod val="50000"/>
                </a:schemeClr>
              </a:solidFill>
              <a:effectLst/>
              <a:latin typeface="+mj-lt"/>
            </a:endParaRPr>
          </a:p>
        </p:txBody>
      </p:sp>
      <p:pic>
        <p:nvPicPr>
          <p:cNvPr id="6" name="Imagen 5" descr="Una torre con un reloj en lo alto de una casa&#10;&#10;El contenido generado por IA puede ser incorrecto.">
            <a:extLst>
              <a:ext uri="{FF2B5EF4-FFF2-40B4-BE49-F238E27FC236}">
                <a16:creationId xmlns:a16="http://schemas.microsoft.com/office/drawing/2014/main" id="{5DE96266-23A5-5295-4286-7A867CD0D4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26" y="225502"/>
            <a:ext cx="1216976" cy="8113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3" descr="Logotipo&#10;&#10;Descripción generada automáticamente">
            <a:extLst>
              <a:ext uri="{FF2B5EF4-FFF2-40B4-BE49-F238E27FC236}">
                <a16:creationId xmlns:a16="http://schemas.microsoft.com/office/drawing/2014/main" id="{538273E6-3BB8-8ECC-6555-853294D94D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891" y="5864498"/>
            <a:ext cx="896217" cy="900096"/>
          </a:xfrm>
          <a:prstGeom prst="rect">
            <a:avLst/>
          </a:prstGeom>
        </p:spPr>
      </p:pic>
      <p:sp>
        <p:nvSpPr>
          <p:cNvPr id="9" name="Diagrama de flujo: terminador 8">
            <a:extLst>
              <a:ext uri="{FF2B5EF4-FFF2-40B4-BE49-F238E27FC236}">
                <a16:creationId xmlns:a16="http://schemas.microsoft.com/office/drawing/2014/main" id="{26373EEF-6936-9485-E3F5-BCAAE3ED9F16}"/>
              </a:ext>
            </a:extLst>
          </p:cNvPr>
          <p:cNvSpPr/>
          <p:nvPr/>
        </p:nvSpPr>
        <p:spPr>
          <a:xfrm>
            <a:off x="5527084" y="1019551"/>
            <a:ext cx="1150374" cy="373626"/>
          </a:xfrm>
          <a:prstGeom prst="flowChartTerminato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dirty="0">
                <a:latin typeface="+mj-lt"/>
              </a:rPr>
              <a:t>Tema # 12 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9F67158-985E-CE9B-D4CA-DEDA87A25E89}"/>
              </a:ext>
            </a:extLst>
          </p:cNvPr>
          <p:cNvCxnSpPr/>
          <p:nvPr/>
        </p:nvCxnSpPr>
        <p:spPr>
          <a:xfrm>
            <a:off x="1477603" y="1871512"/>
            <a:ext cx="9252155" cy="0"/>
          </a:xfrm>
          <a:prstGeom prst="line">
            <a:avLst/>
          </a:prstGeom>
          <a:ln cmpd="thinThick"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20148CC6-3DF1-5463-079D-A1493BA8B7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120135"/>
            <a:ext cx="1150374" cy="1046901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3E4EB6DC-276A-3B03-08B7-BE748A34D3D8}"/>
              </a:ext>
            </a:extLst>
          </p:cNvPr>
          <p:cNvSpPr txBox="1"/>
          <p:nvPr/>
        </p:nvSpPr>
        <p:spPr>
          <a:xfrm>
            <a:off x="1036996" y="1392538"/>
            <a:ext cx="96774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32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Bradley Hand" charset="0"/>
                <a:ea typeface="Bradley Hand" charset="0"/>
                <a:cs typeface="Bradley Hand" charset="0"/>
              </a:rPr>
              <a:t>Participación en el desarrollo de la sociedad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9D12EB-D9F9-13D6-1FC5-11F0E3F3FCD5}"/>
              </a:ext>
            </a:extLst>
          </p:cNvPr>
          <p:cNvSpPr txBox="1"/>
          <p:nvPr/>
        </p:nvSpPr>
        <p:spPr>
          <a:xfrm>
            <a:off x="771542" y="2097015"/>
            <a:ext cx="769537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75000"/>
                  </a:schemeClr>
                </a:solidFill>
              </a:rPr>
              <a:t>La familia, célula primera y vital</a:t>
            </a:r>
          </a:p>
          <a:p>
            <a:endParaRPr lang="es-CO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90C191C-C129-1EB8-359F-4FB5E86AA316}"/>
              </a:ext>
            </a:extLst>
          </p:cNvPr>
          <p:cNvSpPr txBox="1"/>
          <p:nvPr/>
        </p:nvSpPr>
        <p:spPr>
          <a:xfrm>
            <a:off x="949910" y="2907847"/>
            <a:ext cx="96774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</a:rPr>
              <a:t> Se nace, se crece y se forma</a:t>
            </a:r>
            <a:r>
              <a:rPr lang="es-CO" sz="240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</a:rPr>
              <a:t> Aprende y refleja</a:t>
            </a:r>
            <a:endParaRPr lang="es-CO" sz="2400" dirty="0">
              <a:solidFill>
                <a:schemeClr val="tx2">
                  <a:lumMod val="75000"/>
                  <a:lumOff val="25000"/>
                </a:schemeClr>
              </a:solidFill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</a:rPr>
              <a:t> </a:t>
            </a:r>
            <a:r>
              <a:rPr lang="es-CO" sz="240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</a:rPr>
              <a:t>L</a:t>
            </a:r>
            <a:r>
              <a:rPr lang="es-ES" sz="240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</a:rPr>
              <a:t>os valores deben trascender</a:t>
            </a:r>
            <a:endParaRPr lang="es-CO" sz="2400" dirty="0">
              <a:solidFill>
                <a:schemeClr val="tx2">
                  <a:lumMod val="75000"/>
                  <a:lumOff val="25000"/>
                </a:schemeClr>
              </a:solidFill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</a:rPr>
              <a:t> La persona da de lo que aprende en su hogar y recibe de lo que aprende de la vida</a:t>
            </a:r>
            <a:endParaRPr lang="es-CO" sz="2400" dirty="0">
              <a:solidFill>
                <a:schemeClr val="tx2">
                  <a:lumMod val="75000"/>
                  <a:lumOff val="25000"/>
                </a:schemeClr>
              </a:solidFill>
              <a:effectLst/>
            </a:endParaRP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93C9BE1C-2E3A-945C-E635-B0FADCF8F4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523" y="2285956"/>
            <a:ext cx="257175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52754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6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4497CA-1B0B-BBDF-2364-9E462D6F7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BD583B6F-D14E-4EEA-499F-2C83DBE195F9}"/>
              </a:ext>
            </a:extLst>
          </p:cNvPr>
          <p:cNvSpPr/>
          <p:nvPr/>
        </p:nvSpPr>
        <p:spPr>
          <a:xfrm>
            <a:off x="678426" y="1457069"/>
            <a:ext cx="10835148" cy="5400931"/>
          </a:xfrm>
          <a:prstGeom prst="roundRect">
            <a:avLst>
              <a:gd name="adj" fmla="val 6350"/>
            </a:avLst>
          </a:prstGeom>
          <a:gradFill>
            <a:gsLst>
              <a:gs pos="78000">
                <a:schemeClr val="bg1">
                  <a:lumMod val="95000"/>
                </a:schemeClr>
              </a:gs>
              <a:gs pos="9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5400000" scaled="1"/>
          </a:gradFill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CO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0DB1CEC-0086-7F7A-440D-B819CCF8D3A7}"/>
              </a:ext>
            </a:extLst>
          </p:cNvPr>
          <p:cNvSpPr/>
          <p:nvPr/>
        </p:nvSpPr>
        <p:spPr>
          <a:xfrm>
            <a:off x="0" y="0"/>
            <a:ext cx="12192000" cy="12315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s-MX" sz="2400" b="1" i="0" dirty="0">
                <a:solidFill>
                  <a:srgbClr val="2C3E50"/>
                </a:solidFill>
                <a:effectLst/>
                <a:latin typeface="+mj-lt"/>
              </a:rPr>
              <a:t>El Taller de la Familia</a:t>
            </a:r>
          </a:p>
          <a:p>
            <a:pPr algn="ctr">
              <a:buNone/>
            </a:pPr>
            <a:r>
              <a:rPr lang="es-MX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Para construir el hogar</a:t>
            </a:r>
            <a:endParaRPr lang="es-MX" i="0" dirty="0">
              <a:solidFill>
                <a:schemeClr val="bg1">
                  <a:lumMod val="50000"/>
                </a:schemeClr>
              </a:solidFill>
              <a:effectLst/>
              <a:latin typeface="+mj-lt"/>
            </a:endParaRPr>
          </a:p>
        </p:txBody>
      </p:sp>
      <p:pic>
        <p:nvPicPr>
          <p:cNvPr id="6" name="Imagen 5" descr="Una torre con un reloj en lo alto de una casa&#10;&#10;El contenido generado por IA puede ser incorrecto.">
            <a:extLst>
              <a:ext uri="{FF2B5EF4-FFF2-40B4-BE49-F238E27FC236}">
                <a16:creationId xmlns:a16="http://schemas.microsoft.com/office/drawing/2014/main" id="{370B0D2E-0919-8825-DDBB-0E51F8621C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26" y="225502"/>
            <a:ext cx="1216976" cy="8113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3" descr="Logotipo&#10;&#10;Descripción generada automáticamente">
            <a:extLst>
              <a:ext uri="{FF2B5EF4-FFF2-40B4-BE49-F238E27FC236}">
                <a16:creationId xmlns:a16="http://schemas.microsoft.com/office/drawing/2014/main" id="{6EC3837E-2E29-B1C3-F77E-C5DAC3399F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891" y="5864498"/>
            <a:ext cx="896217" cy="900096"/>
          </a:xfrm>
          <a:prstGeom prst="rect">
            <a:avLst/>
          </a:prstGeom>
        </p:spPr>
      </p:pic>
      <p:sp>
        <p:nvSpPr>
          <p:cNvPr id="9" name="Diagrama de flujo: terminador 8">
            <a:extLst>
              <a:ext uri="{FF2B5EF4-FFF2-40B4-BE49-F238E27FC236}">
                <a16:creationId xmlns:a16="http://schemas.microsoft.com/office/drawing/2014/main" id="{B8FF2FA9-DDEF-065A-85F9-CB2E3BA50069}"/>
              </a:ext>
            </a:extLst>
          </p:cNvPr>
          <p:cNvSpPr/>
          <p:nvPr/>
        </p:nvSpPr>
        <p:spPr>
          <a:xfrm>
            <a:off x="5527084" y="1019551"/>
            <a:ext cx="1150374" cy="373626"/>
          </a:xfrm>
          <a:prstGeom prst="flowChartTerminato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dirty="0">
                <a:latin typeface="+mj-lt"/>
              </a:rPr>
              <a:t>Tema # 12 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6CEFA69E-5B54-19B4-D8AF-1041F14A66C7}"/>
              </a:ext>
            </a:extLst>
          </p:cNvPr>
          <p:cNvCxnSpPr/>
          <p:nvPr/>
        </p:nvCxnSpPr>
        <p:spPr>
          <a:xfrm>
            <a:off x="1477603" y="1871512"/>
            <a:ext cx="9252155" cy="0"/>
          </a:xfrm>
          <a:prstGeom prst="line">
            <a:avLst/>
          </a:prstGeom>
          <a:ln cmpd="thinThick"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DDE644E8-F443-8B35-4871-155A534FF3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120135"/>
            <a:ext cx="1150374" cy="1046901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9B1EF778-50F8-00BB-C2B9-6BAAF1E7D878}"/>
              </a:ext>
            </a:extLst>
          </p:cNvPr>
          <p:cNvSpPr txBox="1"/>
          <p:nvPr/>
        </p:nvSpPr>
        <p:spPr>
          <a:xfrm>
            <a:off x="1260986" y="1392538"/>
            <a:ext cx="96774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32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Bradley Hand" charset="0"/>
                <a:ea typeface="Bradley Hand" charset="0"/>
                <a:cs typeface="Bradley Hand" charset="0"/>
              </a:rPr>
              <a:t>Saber equilibrar la intimidad con la sociabilidad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E20A9C4-2213-8317-D7CF-1CCB931CD1F8}"/>
              </a:ext>
            </a:extLst>
          </p:cNvPr>
          <p:cNvSpPr txBox="1"/>
          <p:nvPr/>
        </p:nvSpPr>
        <p:spPr>
          <a:xfrm>
            <a:off x="1024085" y="2138284"/>
            <a:ext cx="769537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75000"/>
                  </a:schemeClr>
                </a:solidFill>
              </a:rPr>
              <a:t>Cultivar</a:t>
            </a:r>
          </a:p>
          <a:p>
            <a:endParaRPr lang="es-CO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DB64F79-C3DC-ED7C-09F4-EA05E9AEE650}"/>
              </a:ext>
            </a:extLst>
          </p:cNvPr>
          <p:cNvSpPr txBox="1"/>
          <p:nvPr/>
        </p:nvSpPr>
        <p:spPr>
          <a:xfrm>
            <a:off x="1212486" y="2800210"/>
            <a:ext cx="7695372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2800" dirty="0">
                <a:solidFill>
                  <a:schemeClr val="accent1">
                    <a:lumMod val="75000"/>
                  </a:schemeClr>
                </a:solidFill>
              </a:rPr>
              <a:t>Amor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2800" dirty="0">
                <a:solidFill>
                  <a:schemeClr val="accent1">
                    <a:lumMod val="75000"/>
                  </a:schemeClr>
                </a:solidFill>
              </a:rPr>
              <a:t>Dialogo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>
                <a:solidFill>
                  <a:schemeClr val="accent1">
                    <a:lumMod val="75000"/>
                  </a:schemeClr>
                </a:solidFill>
              </a:rPr>
              <a:t>Perdón</a:t>
            </a:r>
            <a:endParaRPr lang="es-CO" sz="2800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2800" dirty="0">
                <a:solidFill>
                  <a:schemeClr val="accent1">
                    <a:lumMod val="75000"/>
                  </a:schemeClr>
                </a:solidFill>
              </a:rPr>
              <a:t>C</a:t>
            </a:r>
            <a:r>
              <a:rPr lang="es-ES" sz="2800" dirty="0" err="1">
                <a:solidFill>
                  <a:schemeClr val="accent1">
                    <a:lumMod val="75000"/>
                  </a:schemeClr>
                </a:solidFill>
              </a:rPr>
              <a:t>orrección</a:t>
            </a:r>
            <a:endParaRPr lang="es-CO" sz="2800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2800" dirty="0">
                <a:solidFill>
                  <a:schemeClr val="accent1">
                    <a:lumMod val="75000"/>
                  </a:schemeClr>
                </a:solidFill>
              </a:rPr>
              <a:t>R</a:t>
            </a:r>
            <a:r>
              <a:rPr lang="es-ES" sz="2800" dirty="0">
                <a:solidFill>
                  <a:schemeClr val="accent1">
                    <a:lumMod val="75000"/>
                  </a:schemeClr>
                </a:solidFill>
              </a:rPr>
              <a:t>espeto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>
                <a:solidFill>
                  <a:schemeClr val="accent1">
                    <a:lumMod val="75000"/>
                  </a:schemeClr>
                </a:solidFill>
              </a:rPr>
              <a:t>Solidaridad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>
                <a:solidFill>
                  <a:schemeClr val="accent1">
                    <a:lumMod val="75000"/>
                  </a:schemeClr>
                </a:solidFill>
              </a:rPr>
              <a:t>Bien común </a:t>
            </a:r>
          </a:p>
        </p:txBody>
      </p:sp>
      <p:pic>
        <p:nvPicPr>
          <p:cNvPr id="13" name="Imagen 12" descr="Texto&#10;&#10;Descripción generada automáticamente">
            <a:extLst>
              <a:ext uri="{FF2B5EF4-FFF2-40B4-BE49-F238E27FC236}">
                <a16:creationId xmlns:a16="http://schemas.microsoft.com/office/drawing/2014/main" id="{10F89FEC-847E-1542-7B57-356DEAB918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96" t="38765" b="11746"/>
          <a:stretch>
            <a:fillRect/>
          </a:stretch>
        </p:blipFill>
        <p:spPr>
          <a:xfrm>
            <a:off x="6448795" y="2507616"/>
            <a:ext cx="4010621" cy="3118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9740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6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4F6793-1D7A-CCDC-B163-CAD3D9BD5B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810B55EF-5724-A4C5-560D-244B9825885E}"/>
              </a:ext>
            </a:extLst>
          </p:cNvPr>
          <p:cNvSpPr/>
          <p:nvPr/>
        </p:nvSpPr>
        <p:spPr>
          <a:xfrm>
            <a:off x="678426" y="1457069"/>
            <a:ext cx="10835148" cy="5400931"/>
          </a:xfrm>
          <a:prstGeom prst="roundRect">
            <a:avLst>
              <a:gd name="adj" fmla="val 6350"/>
            </a:avLst>
          </a:prstGeom>
          <a:gradFill>
            <a:gsLst>
              <a:gs pos="78000">
                <a:schemeClr val="bg1">
                  <a:lumMod val="95000"/>
                </a:schemeClr>
              </a:gs>
              <a:gs pos="9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5400000" scaled="1"/>
          </a:gradFill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CO" dirty="0">
              <a:effectLst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C3FACC85-64D0-FA7D-ADBC-44986A92B164}"/>
              </a:ext>
            </a:extLst>
          </p:cNvPr>
          <p:cNvSpPr/>
          <p:nvPr/>
        </p:nvSpPr>
        <p:spPr>
          <a:xfrm>
            <a:off x="0" y="0"/>
            <a:ext cx="12192000" cy="12315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s-MX" sz="2400" b="1" i="0" dirty="0">
                <a:solidFill>
                  <a:srgbClr val="2C3E50"/>
                </a:solidFill>
                <a:effectLst/>
                <a:latin typeface="+mj-lt"/>
              </a:rPr>
              <a:t>El Taller de la Familia</a:t>
            </a:r>
          </a:p>
          <a:p>
            <a:pPr algn="ctr">
              <a:buNone/>
            </a:pPr>
            <a:r>
              <a:rPr lang="es-MX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Para construir el hogar</a:t>
            </a:r>
            <a:endParaRPr lang="es-MX" i="0" dirty="0">
              <a:solidFill>
                <a:schemeClr val="bg1">
                  <a:lumMod val="50000"/>
                </a:schemeClr>
              </a:solidFill>
              <a:effectLst/>
              <a:latin typeface="+mj-lt"/>
            </a:endParaRPr>
          </a:p>
        </p:txBody>
      </p:sp>
      <p:pic>
        <p:nvPicPr>
          <p:cNvPr id="6" name="Imagen 5" descr="Una torre con un reloj en lo alto de una casa&#10;&#10;El contenido generado por IA puede ser incorrecto.">
            <a:extLst>
              <a:ext uri="{FF2B5EF4-FFF2-40B4-BE49-F238E27FC236}">
                <a16:creationId xmlns:a16="http://schemas.microsoft.com/office/drawing/2014/main" id="{855D1A84-C2B9-1DEA-0A40-9B0B03ACDA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26" y="225502"/>
            <a:ext cx="1216976" cy="8113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3" descr="Logotipo&#10;&#10;Descripción generada automáticamente">
            <a:extLst>
              <a:ext uri="{FF2B5EF4-FFF2-40B4-BE49-F238E27FC236}">
                <a16:creationId xmlns:a16="http://schemas.microsoft.com/office/drawing/2014/main" id="{D2A66385-3FE9-CE11-D703-BA0BDCB876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891" y="5864498"/>
            <a:ext cx="896217" cy="900096"/>
          </a:xfrm>
          <a:prstGeom prst="rect">
            <a:avLst/>
          </a:prstGeom>
        </p:spPr>
      </p:pic>
      <p:sp>
        <p:nvSpPr>
          <p:cNvPr id="9" name="Diagrama de flujo: terminador 8">
            <a:extLst>
              <a:ext uri="{FF2B5EF4-FFF2-40B4-BE49-F238E27FC236}">
                <a16:creationId xmlns:a16="http://schemas.microsoft.com/office/drawing/2014/main" id="{E3549986-8248-DB0A-EB62-5418FF3B529B}"/>
              </a:ext>
            </a:extLst>
          </p:cNvPr>
          <p:cNvSpPr/>
          <p:nvPr/>
        </p:nvSpPr>
        <p:spPr>
          <a:xfrm>
            <a:off x="5527084" y="1019551"/>
            <a:ext cx="1150374" cy="373626"/>
          </a:xfrm>
          <a:prstGeom prst="flowChartTerminato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dirty="0">
                <a:latin typeface="+mj-lt"/>
              </a:rPr>
              <a:t>Tema # 12 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269C264C-B041-CD77-6359-993696D75565}"/>
              </a:ext>
            </a:extLst>
          </p:cNvPr>
          <p:cNvCxnSpPr/>
          <p:nvPr/>
        </p:nvCxnSpPr>
        <p:spPr>
          <a:xfrm>
            <a:off x="1477603" y="1871512"/>
            <a:ext cx="9252155" cy="0"/>
          </a:xfrm>
          <a:prstGeom prst="line">
            <a:avLst/>
          </a:prstGeom>
          <a:ln cmpd="thinThick"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A5B0183F-9987-A598-4E34-31856B0FAC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120135"/>
            <a:ext cx="1150374" cy="1046901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06FB5CE8-1CE7-2FEC-E501-6ECD1E00F3FD}"/>
              </a:ext>
            </a:extLst>
          </p:cNvPr>
          <p:cNvSpPr txBox="1"/>
          <p:nvPr/>
        </p:nvSpPr>
        <p:spPr>
          <a:xfrm>
            <a:off x="923527" y="1392538"/>
            <a:ext cx="96774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32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Bradley Hand" charset="0"/>
                <a:ea typeface="Bradley Hand" charset="0"/>
                <a:cs typeface="Bradley Hand" charset="0"/>
              </a:rPr>
              <a:t>Servir, un estilo de vida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C7F6D15-2239-B95A-9F44-59C9B230AFE9}"/>
              </a:ext>
            </a:extLst>
          </p:cNvPr>
          <p:cNvSpPr txBox="1"/>
          <p:nvPr/>
        </p:nvSpPr>
        <p:spPr>
          <a:xfrm>
            <a:off x="685798" y="2186587"/>
            <a:ext cx="10252589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000" b="1" dirty="0">
                <a:solidFill>
                  <a:schemeClr val="accent1">
                    <a:lumMod val="75000"/>
                  </a:schemeClr>
                </a:solidFill>
              </a:rPr>
              <a:t>Es una responsabilidad servir a los demás: Dones/talentos (Dios), virtudes /valores (familia)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000" b="1" dirty="0">
                <a:solidFill>
                  <a:schemeClr val="accent1">
                    <a:lumMod val="75000"/>
                  </a:schemeClr>
                </a:solidFill>
              </a:rPr>
              <a:t>Nuestra primera obligación es con la familia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000" b="1" dirty="0">
                <a:solidFill>
                  <a:schemeClr val="accent1">
                    <a:lumMod val="75000"/>
                  </a:schemeClr>
                </a:solidFill>
              </a:rPr>
              <a:t>Contribución a la sociedad</a:t>
            </a:r>
          </a:p>
          <a:p>
            <a:endParaRPr lang="es-CO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6911086B-EE26-A182-0E6E-194F16F7F6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7603" y="4157534"/>
            <a:ext cx="3005413" cy="225406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5B4BB77-6404-D458-D6A3-92A70E5F5B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6339" y="2706831"/>
            <a:ext cx="2404589" cy="3606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253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6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7AD8B0-EC94-2909-6BC1-ED7F457EF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F6A5BB0D-2068-326F-0ABA-74C4F6ABD760}"/>
              </a:ext>
            </a:extLst>
          </p:cNvPr>
          <p:cNvSpPr/>
          <p:nvPr/>
        </p:nvSpPr>
        <p:spPr>
          <a:xfrm>
            <a:off x="678426" y="1457069"/>
            <a:ext cx="10835148" cy="5400931"/>
          </a:xfrm>
          <a:prstGeom prst="roundRect">
            <a:avLst>
              <a:gd name="adj" fmla="val 6350"/>
            </a:avLst>
          </a:prstGeom>
          <a:gradFill>
            <a:gsLst>
              <a:gs pos="78000">
                <a:schemeClr val="bg1">
                  <a:lumMod val="95000"/>
                </a:schemeClr>
              </a:gs>
              <a:gs pos="9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5400000" scaled="1"/>
          </a:gradFill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CO" dirty="0">
              <a:effectLst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6CE1623-E807-154E-0473-491500D613AD}"/>
              </a:ext>
            </a:extLst>
          </p:cNvPr>
          <p:cNvSpPr/>
          <p:nvPr/>
        </p:nvSpPr>
        <p:spPr>
          <a:xfrm>
            <a:off x="0" y="0"/>
            <a:ext cx="12192000" cy="12315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s-MX" sz="2400" b="1" i="0" dirty="0">
                <a:solidFill>
                  <a:srgbClr val="2C3E50"/>
                </a:solidFill>
                <a:effectLst/>
                <a:latin typeface="+mj-lt"/>
              </a:rPr>
              <a:t>El Taller de la Familia</a:t>
            </a:r>
          </a:p>
          <a:p>
            <a:pPr algn="ctr">
              <a:buNone/>
            </a:pPr>
            <a:r>
              <a:rPr lang="es-MX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Para construir el hogar</a:t>
            </a:r>
            <a:endParaRPr lang="es-MX" i="0" dirty="0">
              <a:solidFill>
                <a:schemeClr val="bg1">
                  <a:lumMod val="50000"/>
                </a:schemeClr>
              </a:solidFill>
              <a:effectLst/>
              <a:latin typeface="+mj-lt"/>
            </a:endParaRPr>
          </a:p>
        </p:txBody>
      </p:sp>
      <p:pic>
        <p:nvPicPr>
          <p:cNvPr id="6" name="Imagen 5" descr="Una torre con un reloj en lo alto de una casa&#10;&#10;El contenido generado por IA puede ser incorrecto.">
            <a:extLst>
              <a:ext uri="{FF2B5EF4-FFF2-40B4-BE49-F238E27FC236}">
                <a16:creationId xmlns:a16="http://schemas.microsoft.com/office/drawing/2014/main" id="{DBB5BB13-CFB5-A9FA-79AD-3AB087253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26" y="225502"/>
            <a:ext cx="1216976" cy="8113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3" descr="Logotipo&#10;&#10;Descripción generada automáticamente">
            <a:extLst>
              <a:ext uri="{FF2B5EF4-FFF2-40B4-BE49-F238E27FC236}">
                <a16:creationId xmlns:a16="http://schemas.microsoft.com/office/drawing/2014/main" id="{9FD7C5A3-EADB-5F96-F070-EF67564295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891" y="5864498"/>
            <a:ext cx="896217" cy="900096"/>
          </a:xfrm>
          <a:prstGeom prst="rect">
            <a:avLst/>
          </a:prstGeom>
        </p:spPr>
      </p:pic>
      <p:sp>
        <p:nvSpPr>
          <p:cNvPr id="9" name="Diagrama de flujo: terminador 8">
            <a:extLst>
              <a:ext uri="{FF2B5EF4-FFF2-40B4-BE49-F238E27FC236}">
                <a16:creationId xmlns:a16="http://schemas.microsoft.com/office/drawing/2014/main" id="{E8F025D6-9E21-DFF9-F97C-124BDAE539BD}"/>
              </a:ext>
            </a:extLst>
          </p:cNvPr>
          <p:cNvSpPr/>
          <p:nvPr/>
        </p:nvSpPr>
        <p:spPr>
          <a:xfrm>
            <a:off x="5527084" y="1019551"/>
            <a:ext cx="1150374" cy="373626"/>
          </a:xfrm>
          <a:prstGeom prst="flowChartTerminato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dirty="0">
                <a:latin typeface="+mj-lt"/>
              </a:rPr>
              <a:t>Tema # 12 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A5F3788A-6790-887A-2549-9AC1DE63FF68}"/>
              </a:ext>
            </a:extLst>
          </p:cNvPr>
          <p:cNvCxnSpPr/>
          <p:nvPr/>
        </p:nvCxnSpPr>
        <p:spPr>
          <a:xfrm>
            <a:off x="1477603" y="1871512"/>
            <a:ext cx="9252155" cy="0"/>
          </a:xfrm>
          <a:prstGeom prst="line">
            <a:avLst/>
          </a:prstGeom>
          <a:ln cmpd="thinThick"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F990152F-9A5A-C690-7C41-09B5AB1C77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120135"/>
            <a:ext cx="1150374" cy="1046901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ECAE66B4-39B9-407E-EC86-79E537DA6094}"/>
              </a:ext>
            </a:extLst>
          </p:cNvPr>
          <p:cNvSpPr txBox="1"/>
          <p:nvPr/>
        </p:nvSpPr>
        <p:spPr>
          <a:xfrm>
            <a:off x="923527" y="1392538"/>
            <a:ext cx="96774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32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Bradley Hand" charset="0"/>
                <a:ea typeface="Bradley Hand" charset="0"/>
                <a:cs typeface="Bradley Hand" charset="0"/>
              </a:rPr>
              <a:t>La participación en la vida y Misión de la Iglesia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412C256-B830-1EC6-0ADA-D1BD70B906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3069" y="2097015"/>
            <a:ext cx="4713232" cy="3503307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CDBF3651-E0F6-2784-5021-F7BA82D6D92F}"/>
              </a:ext>
            </a:extLst>
          </p:cNvPr>
          <p:cNvSpPr txBox="1"/>
          <p:nvPr/>
        </p:nvSpPr>
        <p:spPr>
          <a:xfrm>
            <a:off x="1451579" y="2232838"/>
            <a:ext cx="20252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>
                <a:solidFill>
                  <a:srgbClr val="0070C0"/>
                </a:solidFill>
              </a:rPr>
              <a:t>Se construye Iglesia desde la propia familia.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78D54CE4-61AE-809C-7AEF-8131A2B12796}"/>
              </a:ext>
            </a:extLst>
          </p:cNvPr>
          <p:cNvSpPr txBox="1"/>
          <p:nvPr/>
        </p:nvSpPr>
        <p:spPr>
          <a:xfrm>
            <a:off x="1606731" y="3988134"/>
            <a:ext cx="15392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>
                <a:solidFill>
                  <a:srgbClr val="0070C0"/>
                </a:solidFill>
              </a:rPr>
              <a:t>Se educa en la </a:t>
            </a:r>
            <a:r>
              <a:rPr lang="es-CO" dirty="0" err="1">
                <a:solidFill>
                  <a:srgbClr val="0070C0"/>
                </a:solidFill>
              </a:rPr>
              <a:t>fé</a:t>
            </a:r>
            <a:r>
              <a:rPr lang="es-CO" dirty="0">
                <a:solidFill>
                  <a:srgbClr val="0070C0"/>
                </a:solidFill>
              </a:rPr>
              <a:t>, la religiosidad y los valores evangélicos. 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7945340-82D0-BA6C-C33C-C409CC9302B5}"/>
              </a:ext>
            </a:extLst>
          </p:cNvPr>
          <p:cNvSpPr txBox="1"/>
          <p:nvPr/>
        </p:nvSpPr>
        <p:spPr>
          <a:xfrm>
            <a:off x="8962523" y="2138284"/>
            <a:ext cx="19823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>
                <a:solidFill>
                  <a:srgbClr val="0070C0"/>
                </a:solidFill>
              </a:rPr>
              <a:t>Somos testimonio al  servicio de la Iglesia, llamados a santificarnos.  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4D0EC0D-5E7C-8EE5-803B-469882BB5186}"/>
              </a:ext>
            </a:extLst>
          </p:cNvPr>
          <p:cNvSpPr txBox="1"/>
          <p:nvPr/>
        </p:nvSpPr>
        <p:spPr>
          <a:xfrm>
            <a:off x="8899452" y="3931936"/>
            <a:ext cx="226473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>
                <a:solidFill>
                  <a:srgbClr val="0070C0"/>
                </a:solidFill>
              </a:rPr>
              <a:t>Somos comunidad de diálogo, mediante la oración, los sacramentos, la eucarística y el perdón.</a:t>
            </a:r>
          </a:p>
        </p:txBody>
      </p:sp>
    </p:spTree>
    <p:extLst>
      <p:ext uri="{BB962C8B-B14F-4D97-AF65-F5344CB8AC3E}">
        <p14:creationId xmlns:p14="http://schemas.microsoft.com/office/powerpoint/2010/main" val="810469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6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6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47BA2B-F54A-948C-79C7-AF62C5946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D2DCCE21-FC88-7553-92D2-8C3D588C10D0}"/>
              </a:ext>
            </a:extLst>
          </p:cNvPr>
          <p:cNvSpPr/>
          <p:nvPr/>
        </p:nvSpPr>
        <p:spPr>
          <a:xfrm>
            <a:off x="678426" y="1457069"/>
            <a:ext cx="10835148" cy="5400931"/>
          </a:xfrm>
          <a:prstGeom prst="roundRect">
            <a:avLst>
              <a:gd name="adj" fmla="val 6350"/>
            </a:avLst>
          </a:prstGeom>
          <a:gradFill>
            <a:gsLst>
              <a:gs pos="78000">
                <a:schemeClr val="bg1">
                  <a:lumMod val="95000"/>
                </a:schemeClr>
              </a:gs>
              <a:gs pos="9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5400000" scaled="1"/>
          </a:gradFill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CO" dirty="0">
              <a:effectLst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C20E4BB-C37C-AB82-CFB8-01188E6650EA}"/>
              </a:ext>
            </a:extLst>
          </p:cNvPr>
          <p:cNvSpPr/>
          <p:nvPr/>
        </p:nvSpPr>
        <p:spPr>
          <a:xfrm>
            <a:off x="0" y="0"/>
            <a:ext cx="12192000" cy="12315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s-MX" sz="2400" b="1" i="0" dirty="0">
                <a:solidFill>
                  <a:srgbClr val="2C3E50"/>
                </a:solidFill>
                <a:effectLst/>
                <a:latin typeface="+mj-lt"/>
              </a:rPr>
              <a:t>El Taller de la Familia</a:t>
            </a:r>
          </a:p>
          <a:p>
            <a:pPr algn="ctr">
              <a:buNone/>
            </a:pPr>
            <a:r>
              <a:rPr lang="es-MX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Para construir el hogar</a:t>
            </a:r>
            <a:endParaRPr lang="es-MX" i="0" dirty="0">
              <a:solidFill>
                <a:schemeClr val="bg1">
                  <a:lumMod val="50000"/>
                </a:schemeClr>
              </a:solidFill>
              <a:effectLst/>
              <a:latin typeface="+mj-lt"/>
            </a:endParaRPr>
          </a:p>
        </p:txBody>
      </p:sp>
      <p:pic>
        <p:nvPicPr>
          <p:cNvPr id="6" name="Imagen 5" descr="Una torre con un reloj en lo alto de una casa&#10;&#10;El contenido generado por IA puede ser incorrecto.">
            <a:extLst>
              <a:ext uri="{FF2B5EF4-FFF2-40B4-BE49-F238E27FC236}">
                <a16:creationId xmlns:a16="http://schemas.microsoft.com/office/drawing/2014/main" id="{BC7A191B-9D98-084B-E6CD-795EF4C4DC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26" y="225502"/>
            <a:ext cx="1216976" cy="8113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3" descr="Logotipo&#10;&#10;Descripción generada automáticamente">
            <a:extLst>
              <a:ext uri="{FF2B5EF4-FFF2-40B4-BE49-F238E27FC236}">
                <a16:creationId xmlns:a16="http://schemas.microsoft.com/office/drawing/2014/main" id="{02E6B922-D4A9-6C9D-08B9-7C4ECE475B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891" y="5864498"/>
            <a:ext cx="896217" cy="900096"/>
          </a:xfrm>
          <a:prstGeom prst="rect">
            <a:avLst/>
          </a:prstGeom>
        </p:spPr>
      </p:pic>
      <p:sp>
        <p:nvSpPr>
          <p:cNvPr id="9" name="Diagrama de flujo: terminador 8">
            <a:extLst>
              <a:ext uri="{FF2B5EF4-FFF2-40B4-BE49-F238E27FC236}">
                <a16:creationId xmlns:a16="http://schemas.microsoft.com/office/drawing/2014/main" id="{6E172A59-0E5E-AECF-B506-909A5DCB9FB1}"/>
              </a:ext>
            </a:extLst>
          </p:cNvPr>
          <p:cNvSpPr/>
          <p:nvPr/>
        </p:nvSpPr>
        <p:spPr>
          <a:xfrm>
            <a:off x="5527084" y="1019551"/>
            <a:ext cx="1150374" cy="373626"/>
          </a:xfrm>
          <a:prstGeom prst="flowChartTerminato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dirty="0">
                <a:latin typeface="+mj-lt"/>
              </a:rPr>
              <a:t>Tema # 12 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B97CCA7E-333D-1EA1-0E75-0E5441E5E6CE}"/>
              </a:ext>
            </a:extLst>
          </p:cNvPr>
          <p:cNvCxnSpPr/>
          <p:nvPr/>
        </p:nvCxnSpPr>
        <p:spPr>
          <a:xfrm>
            <a:off x="1477603" y="1871512"/>
            <a:ext cx="9252155" cy="0"/>
          </a:xfrm>
          <a:prstGeom prst="line">
            <a:avLst/>
          </a:prstGeom>
          <a:ln cmpd="thinThick"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2201B6DD-D721-4C9E-92DC-EA6892A5F6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120135"/>
            <a:ext cx="1150374" cy="1046901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4202FBE1-DA42-D09F-F4E3-F86A534AE9D8}"/>
              </a:ext>
            </a:extLst>
          </p:cNvPr>
          <p:cNvSpPr txBox="1"/>
          <p:nvPr/>
        </p:nvSpPr>
        <p:spPr>
          <a:xfrm>
            <a:off x="923527" y="1392538"/>
            <a:ext cx="96774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32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Bradley Hand" charset="0"/>
                <a:ea typeface="Bradley Hand" charset="0"/>
                <a:cs typeface="Bradley Hand" charset="0"/>
              </a:rPr>
              <a:t>Actividad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7D71702E-E428-8B9E-1067-0BE4A48923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1" y="1796974"/>
            <a:ext cx="4517572" cy="4517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EE85BB32-4ED9-CA39-288C-C305134F25D9}"/>
              </a:ext>
            </a:extLst>
          </p:cNvPr>
          <p:cNvSpPr txBox="1"/>
          <p:nvPr/>
        </p:nvSpPr>
        <p:spPr>
          <a:xfrm>
            <a:off x="4087586" y="2634851"/>
            <a:ext cx="61068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dirty="0"/>
              <a:t>Lo que debemos detener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8953558-AB0A-20F7-D809-5CD82279B6D0}"/>
              </a:ext>
            </a:extLst>
          </p:cNvPr>
          <p:cNvSpPr txBox="1"/>
          <p:nvPr/>
        </p:nvSpPr>
        <p:spPr>
          <a:xfrm>
            <a:off x="4087586" y="3810758"/>
            <a:ext cx="61068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dirty="0"/>
              <a:t>Lo que debemos cuidar o mejorar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EE48D885-9D65-7260-0673-350881CCFD17}"/>
              </a:ext>
            </a:extLst>
          </p:cNvPr>
          <p:cNvSpPr txBox="1"/>
          <p:nvPr/>
        </p:nvSpPr>
        <p:spPr>
          <a:xfrm>
            <a:off x="4011386" y="4880688"/>
            <a:ext cx="61068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dirty="0"/>
              <a:t>Lo que debemos impulsar con fuerza</a:t>
            </a:r>
          </a:p>
        </p:txBody>
      </p: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DCFB7378-E93F-18CC-063A-DDF1EF20F3E4}"/>
              </a:ext>
            </a:extLst>
          </p:cNvPr>
          <p:cNvCxnSpPr>
            <a:cxnSpLocks/>
          </p:cNvCxnSpPr>
          <p:nvPr/>
        </p:nvCxnSpPr>
        <p:spPr>
          <a:xfrm>
            <a:off x="3004457" y="2819517"/>
            <a:ext cx="100692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Conector recto de flecha 20">
            <a:extLst>
              <a:ext uri="{FF2B5EF4-FFF2-40B4-BE49-F238E27FC236}">
                <a16:creationId xmlns:a16="http://schemas.microsoft.com/office/drawing/2014/main" id="{0E288D2D-2481-8D68-CDEA-74F4C4FE8A81}"/>
              </a:ext>
            </a:extLst>
          </p:cNvPr>
          <p:cNvCxnSpPr>
            <a:cxnSpLocks/>
          </p:cNvCxnSpPr>
          <p:nvPr/>
        </p:nvCxnSpPr>
        <p:spPr>
          <a:xfrm>
            <a:off x="2862944" y="4053596"/>
            <a:ext cx="114844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Conector recto de flecha 22">
            <a:extLst>
              <a:ext uri="{FF2B5EF4-FFF2-40B4-BE49-F238E27FC236}">
                <a16:creationId xmlns:a16="http://schemas.microsoft.com/office/drawing/2014/main" id="{8136FAE4-C1CE-D144-5D8C-63B931B016A0}"/>
              </a:ext>
            </a:extLst>
          </p:cNvPr>
          <p:cNvCxnSpPr>
            <a:cxnSpLocks/>
          </p:cNvCxnSpPr>
          <p:nvPr/>
        </p:nvCxnSpPr>
        <p:spPr>
          <a:xfrm>
            <a:off x="2862944" y="5103010"/>
            <a:ext cx="100148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08364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6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D0B2FD-EE70-57BF-528A-955D5EF1E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077AE8E0-4871-3C8F-4B8E-4B04649E1D19}"/>
              </a:ext>
            </a:extLst>
          </p:cNvPr>
          <p:cNvSpPr/>
          <p:nvPr/>
        </p:nvSpPr>
        <p:spPr>
          <a:xfrm>
            <a:off x="678426" y="1457069"/>
            <a:ext cx="10835148" cy="5400931"/>
          </a:xfrm>
          <a:prstGeom prst="roundRect">
            <a:avLst>
              <a:gd name="adj" fmla="val 6350"/>
            </a:avLst>
          </a:prstGeom>
          <a:gradFill>
            <a:gsLst>
              <a:gs pos="78000">
                <a:schemeClr val="bg1">
                  <a:lumMod val="95000"/>
                </a:schemeClr>
              </a:gs>
              <a:gs pos="9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5400000" scaled="1"/>
          </a:gradFill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CO" dirty="0">
              <a:effectLst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83F345AA-EEFF-23A8-6714-12F623EEBCD6}"/>
              </a:ext>
            </a:extLst>
          </p:cNvPr>
          <p:cNvSpPr/>
          <p:nvPr/>
        </p:nvSpPr>
        <p:spPr>
          <a:xfrm>
            <a:off x="0" y="0"/>
            <a:ext cx="12192000" cy="12315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s-MX" sz="2400" b="1" i="0" dirty="0">
                <a:solidFill>
                  <a:srgbClr val="2C3E50"/>
                </a:solidFill>
                <a:effectLst/>
                <a:latin typeface="+mj-lt"/>
              </a:rPr>
              <a:t>El Taller de la Familia</a:t>
            </a:r>
          </a:p>
          <a:p>
            <a:pPr algn="ctr">
              <a:buNone/>
            </a:pPr>
            <a:r>
              <a:rPr lang="es-MX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Para construir el hogar</a:t>
            </a:r>
            <a:endParaRPr lang="es-MX" i="0" dirty="0">
              <a:solidFill>
                <a:schemeClr val="bg1">
                  <a:lumMod val="50000"/>
                </a:schemeClr>
              </a:solidFill>
              <a:effectLst/>
              <a:latin typeface="+mj-lt"/>
            </a:endParaRPr>
          </a:p>
        </p:txBody>
      </p:sp>
      <p:pic>
        <p:nvPicPr>
          <p:cNvPr id="6" name="Imagen 5" descr="Una torre con un reloj en lo alto de una casa&#10;&#10;El contenido generado por IA puede ser incorrecto.">
            <a:extLst>
              <a:ext uri="{FF2B5EF4-FFF2-40B4-BE49-F238E27FC236}">
                <a16:creationId xmlns:a16="http://schemas.microsoft.com/office/drawing/2014/main" id="{772D11E9-32F8-8CA7-127B-0E39B8DB0E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26" y="225502"/>
            <a:ext cx="1216976" cy="8113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3" descr="Logotipo&#10;&#10;Descripción generada automáticamente">
            <a:extLst>
              <a:ext uri="{FF2B5EF4-FFF2-40B4-BE49-F238E27FC236}">
                <a16:creationId xmlns:a16="http://schemas.microsoft.com/office/drawing/2014/main" id="{196ABCF7-3626-17A4-E971-3711364C07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891" y="5864498"/>
            <a:ext cx="896217" cy="900096"/>
          </a:xfrm>
          <a:prstGeom prst="rect">
            <a:avLst/>
          </a:prstGeom>
        </p:spPr>
      </p:pic>
      <p:sp>
        <p:nvSpPr>
          <p:cNvPr id="9" name="Diagrama de flujo: terminador 8">
            <a:extLst>
              <a:ext uri="{FF2B5EF4-FFF2-40B4-BE49-F238E27FC236}">
                <a16:creationId xmlns:a16="http://schemas.microsoft.com/office/drawing/2014/main" id="{4E3CDEBA-C6F6-778C-DBFF-32693AE3EE02}"/>
              </a:ext>
            </a:extLst>
          </p:cNvPr>
          <p:cNvSpPr/>
          <p:nvPr/>
        </p:nvSpPr>
        <p:spPr>
          <a:xfrm>
            <a:off x="5527084" y="1019551"/>
            <a:ext cx="1150374" cy="373626"/>
          </a:xfrm>
          <a:prstGeom prst="flowChartTerminato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dirty="0">
                <a:latin typeface="+mj-lt"/>
              </a:rPr>
              <a:t>Tema # 12 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81D5FAA7-6CDE-67A9-02D2-BB1E9319EA47}"/>
              </a:ext>
            </a:extLst>
          </p:cNvPr>
          <p:cNvCxnSpPr/>
          <p:nvPr/>
        </p:nvCxnSpPr>
        <p:spPr>
          <a:xfrm>
            <a:off x="1477603" y="1871512"/>
            <a:ext cx="9252155" cy="0"/>
          </a:xfrm>
          <a:prstGeom prst="line">
            <a:avLst/>
          </a:prstGeom>
          <a:ln cmpd="thinThick"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252FCFFC-06C1-7F6D-D7CF-11DF33E8F9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120135"/>
            <a:ext cx="1150374" cy="1046901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B162F98-3F65-7230-27FF-F98F2EC9FEC1}"/>
              </a:ext>
            </a:extLst>
          </p:cNvPr>
          <p:cNvSpPr txBox="1"/>
          <p:nvPr/>
        </p:nvSpPr>
        <p:spPr>
          <a:xfrm>
            <a:off x="923527" y="1392538"/>
            <a:ext cx="96774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32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Bradley Hand" charset="0"/>
                <a:ea typeface="Bradley Hand" charset="0"/>
                <a:cs typeface="Bradley Hand" charset="0"/>
              </a:rPr>
              <a:t>Actividad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5D70CB0-7BDB-390A-1A06-24441B7231DC}"/>
              </a:ext>
            </a:extLst>
          </p:cNvPr>
          <p:cNvSpPr txBox="1"/>
          <p:nvPr/>
        </p:nvSpPr>
        <p:spPr>
          <a:xfrm>
            <a:off x="1994966" y="3124646"/>
            <a:ext cx="821742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2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“Señor, hemos reconocido lo que debemos dejar, mejorar y fortalecer. Acompaña nuestra misión familiar y haz de nosotros instrumentos de tu amor. Amén.”</a:t>
            </a:r>
          </a:p>
        </p:txBody>
      </p:sp>
    </p:spTree>
    <p:extLst>
      <p:ext uri="{BB962C8B-B14F-4D97-AF65-F5344CB8AC3E}">
        <p14:creationId xmlns:p14="http://schemas.microsoft.com/office/powerpoint/2010/main" val="20308397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535</Words>
  <Application>Microsoft Office PowerPoint</Application>
  <PresentationFormat>Panorámica</PresentationFormat>
  <Paragraphs>91</Paragraphs>
  <Slides>13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Bradley Hand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YELA LOPEZ</dc:creator>
  <cp:lastModifiedBy>susana valencia</cp:lastModifiedBy>
  <cp:revision>3</cp:revision>
  <dcterms:created xsi:type="dcterms:W3CDTF">2026-01-12T20:15:57Z</dcterms:created>
  <dcterms:modified xsi:type="dcterms:W3CDTF">2026-03-03T20:57:08Z</dcterms:modified>
</cp:coreProperties>
</file>